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86" r:id="rId5"/>
    <p:sldId id="280" r:id="rId6"/>
    <p:sldId id="281" r:id="rId7"/>
    <p:sldId id="282" r:id="rId8"/>
    <p:sldId id="283" r:id="rId9"/>
    <p:sldId id="284" r:id="rId10"/>
    <p:sldId id="257" r:id="rId11"/>
    <p:sldId id="258" r:id="rId12"/>
    <p:sldId id="260" r:id="rId13"/>
    <p:sldId id="261" r:id="rId14"/>
    <p:sldId id="287" r:id="rId15"/>
    <p:sldId id="262" r:id="rId16"/>
    <p:sldId id="259" r:id="rId17"/>
    <p:sldId id="285"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showGuides="1">
      <p:cViewPr varScale="1">
        <p:scale>
          <a:sx n="89" d="100"/>
          <a:sy n="89" d="100"/>
        </p:scale>
        <p:origin x="12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D564D5-7C24-4EC9-8D30-70E8EB450617}" type="datetimeFigureOut">
              <a:rPr kumimoji="1" lang="ja-JP" altLang="en-US" smtClean="0"/>
              <a:t>2021/4/17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00E7F4-4224-403F-93D7-D41C9FD71E7D}" type="slidenum">
              <a:rPr kumimoji="1" lang="ja-JP" altLang="en-US" smtClean="0"/>
              <a:t>‹#›</a:t>
            </a:fld>
            <a:endParaRPr kumimoji="1" lang="ja-JP" altLang="en-US"/>
          </a:p>
        </p:txBody>
      </p:sp>
    </p:spTree>
    <p:extLst>
      <p:ext uri="{BB962C8B-B14F-4D97-AF65-F5344CB8AC3E}">
        <p14:creationId xmlns:p14="http://schemas.microsoft.com/office/powerpoint/2010/main" val="2699115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D564D5-7C24-4EC9-8D30-70E8EB450617}" type="datetimeFigureOut">
              <a:rPr kumimoji="1" lang="ja-JP" altLang="en-US" smtClean="0"/>
              <a:t>2021/4/17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00E7F4-4224-403F-93D7-D41C9FD71E7D}" type="slidenum">
              <a:rPr kumimoji="1" lang="ja-JP" altLang="en-US" smtClean="0"/>
              <a:t>‹#›</a:t>
            </a:fld>
            <a:endParaRPr kumimoji="1" lang="ja-JP" altLang="en-US"/>
          </a:p>
        </p:txBody>
      </p:sp>
    </p:spTree>
    <p:extLst>
      <p:ext uri="{BB962C8B-B14F-4D97-AF65-F5344CB8AC3E}">
        <p14:creationId xmlns:p14="http://schemas.microsoft.com/office/powerpoint/2010/main" val="267574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D564D5-7C24-4EC9-8D30-70E8EB450617}" type="datetimeFigureOut">
              <a:rPr kumimoji="1" lang="ja-JP" altLang="en-US" smtClean="0"/>
              <a:t>2021/4/17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00E7F4-4224-403F-93D7-D41C9FD71E7D}" type="slidenum">
              <a:rPr kumimoji="1" lang="ja-JP" altLang="en-US" smtClean="0"/>
              <a:t>‹#›</a:t>
            </a:fld>
            <a:endParaRPr kumimoji="1" lang="ja-JP" altLang="en-US"/>
          </a:p>
        </p:txBody>
      </p:sp>
    </p:spTree>
    <p:extLst>
      <p:ext uri="{BB962C8B-B14F-4D97-AF65-F5344CB8AC3E}">
        <p14:creationId xmlns:p14="http://schemas.microsoft.com/office/powerpoint/2010/main" val="130772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D564D5-7C24-4EC9-8D30-70E8EB450617}" type="datetimeFigureOut">
              <a:rPr kumimoji="1" lang="ja-JP" altLang="en-US" smtClean="0"/>
              <a:t>2021/4/17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00E7F4-4224-403F-93D7-D41C9FD71E7D}" type="slidenum">
              <a:rPr kumimoji="1" lang="ja-JP" altLang="en-US" smtClean="0"/>
              <a:t>‹#›</a:t>
            </a:fld>
            <a:endParaRPr kumimoji="1" lang="ja-JP" altLang="en-US"/>
          </a:p>
        </p:txBody>
      </p:sp>
    </p:spTree>
    <p:extLst>
      <p:ext uri="{BB962C8B-B14F-4D97-AF65-F5344CB8AC3E}">
        <p14:creationId xmlns:p14="http://schemas.microsoft.com/office/powerpoint/2010/main" val="309176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D564D5-7C24-4EC9-8D30-70E8EB450617}" type="datetimeFigureOut">
              <a:rPr kumimoji="1" lang="ja-JP" altLang="en-US" smtClean="0"/>
              <a:t>2021/4/17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00E7F4-4224-403F-93D7-D41C9FD71E7D}" type="slidenum">
              <a:rPr kumimoji="1" lang="ja-JP" altLang="en-US" smtClean="0"/>
              <a:t>‹#›</a:t>
            </a:fld>
            <a:endParaRPr kumimoji="1" lang="ja-JP" altLang="en-US"/>
          </a:p>
        </p:txBody>
      </p:sp>
    </p:spTree>
    <p:extLst>
      <p:ext uri="{BB962C8B-B14F-4D97-AF65-F5344CB8AC3E}">
        <p14:creationId xmlns:p14="http://schemas.microsoft.com/office/powerpoint/2010/main" val="29703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D564D5-7C24-4EC9-8D30-70E8EB450617}" type="datetimeFigureOut">
              <a:rPr kumimoji="1" lang="ja-JP" altLang="en-US" smtClean="0"/>
              <a:t>2021/4/17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00E7F4-4224-403F-93D7-D41C9FD71E7D}" type="slidenum">
              <a:rPr kumimoji="1" lang="ja-JP" altLang="en-US" smtClean="0"/>
              <a:t>‹#›</a:t>
            </a:fld>
            <a:endParaRPr kumimoji="1" lang="ja-JP" altLang="en-US"/>
          </a:p>
        </p:txBody>
      </p:sp>
    </p:spTree>
    <p:extLst>
      <p:ext uri="{BB962C8B-B14F-4D97-AF65-F5344CB8AC3E}">
        <p14:creationId xmlns:p14="http://schemas.microsoft.com/office/powerpoint/2010/main" val="667104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AD564D5-7C24-4EC9-8D30-70E8EB450617}" type="datetimeFigureOut">
              <a:rPr kumimoji="1" lang="ja-JP" altLang="en-US" smtClean="0"/>
              <a:t>2021/4/17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F00E7F4-4224-403F-93D7-D41C9FD71E7D}" type="slidenum">
              <a:rPr kumimoji="1" lang="ja-JP" altLang="en-US" smtClean="0"/>
              <a:t>‹#›</a:t>
            </a:fld>
            <a:endParaRPr kumimoji="1" lang="ja-JP" altLang="en-US"/>
          </a:p>
        </p:txBody>
      </p:sp>
    </p:spTree>
    <p:extLst>
      <p:ext uri="{BB962C8B-B14F-4D97-AF65-F5344CB8AC3E}">
        <p14:creationId xmlns:p14="http://schemas.microsoft.com/office/powerpoint/2010/main" val="24137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D564D5-7C24-4EC9-8D30-70E8EB450617}" type="datetimeFigureOut">
              <a:rPr kumimoji="1" lang="ja-JP" altLang="en-US" smtClean="0"/>
              <a:t>2021/4/17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F00E7F4-4224-403F-93D7-D41C9FD71E7D}" type="slidenum">
              <a:rPr kumimoji="1" lang="ja-JP" altLang="en-US" smtClean="0"/>
              <a:t>‹#›</a:t>
            </a:fld>
            <a:endParaRPr kumimoji="1" lang="ja-JP" altLang="en-US"/>
          </a:p>
        </p:txBody>
      </p:sp>
    </p:spTree>
    <p:extLst>
      <p:ext uri="{BB962C8B-B14F-4D97-AF65-F5344CB8AC3E}">
        <p14:creationId xmlns:p14="http://schemas.microsoft.com/office/powerpoint/2010/main" val="76386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D564D5-7C24-4EC9-8D30-70E8EB450617}" type="datetimeFigureOut">
              <a:rPr kumimoji="1" lang="ja-JP" altLang="en-US" smtClean="0"/>
              <a:t>2021/4/17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F00E7F4-4224-403F-93D7-D41C9FD71E7D}" type="slidenum">
              <a:rPr kumimoji="1" lang="ja-JP" altLang="en-US" smtClean="0"/>
              <a:t>‹#›</a:t>
            </a:fld>
            <a:endParaRPr kumimoji="1" lang="ja-JP" altLang="en-US"/>
          </a:p>
        </p:txBody>
      </p:sp>
    </p:spTree>
    <p:extLst>
      <p:ext uri="{BB962C8B-B14F-4D97-AF65-F5344CB8AC3E}">
        <p14:creationId xmlns:p14="http://schemas.microsoft.com/office/powerpoint/2010/main" val="339719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D564D5-7C24-4EC9-8D30-70E8EB450617}" type="datetimeFigureOut">
              <a:rPr kumimoji="1" lang="ja-JP" altLang="en-US" smtClean="0"/>
              <a:t>2021/4/17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00E7F4-4224-403F-93D7-D41C9FD71E7D}" type="slidenum">
              <a:rPr kumimoji="1" lang="ja-JP" altLang="en-US" smtClean="0"/>
              <a:t>‹#›</a:t>
            </a:fld>
            <a:endParaRPr kumimoji="1" lang="ja-JP" altLang="en-US"/>
          </a:p>
        </p:txBody>
      </p:sp>
    </p:spTree>
    <p:extLst>
      <p:ext uri="{BB962C8B-B14F-4D97-AF65-F5344CB8AC3E}">
        <p14:creationId xmlns:p14="http://schemas.microsoft.com/office/powerpoint/2010/main" val="359404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D564D5-7C24-4EC9-8D30-70E8EB450617}" type="datetimeFigureOut">
              <a:rPr kumimoji="1" lang="ja-JP" altLang="en-US" smtClean="0"/>
              <a:t>2021/4/17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00E7F4-4224-403F-93D7-D41C9FD71E7D}" type="slidenum">
              <a:rPr kumimoji="1" lang="ja-JP" altLang="en-US" smtClean="0"/>
              <a:t>‹#›</a:t>
            </a:fld>
            <a:endParaRPr kumimoji="1" lang="ja-JP" altLang="en-US"/>
          </a:p>
        </p:txBody>
      </p:sp>
    </p:spTree>
    <p:extLst>
      <p:ext uri="{BB962C8B-B14F-4D97-AF65-F5344CB8AC3E}">
        <p14:creationId xmlns:p14="http://schemas.microsoft.com/office/powerpoint/2010/main" val="317180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564D5-7C24-4EC9-8D30-70E8EB450617}" type="datetimeFigureOut">
              <a:rPr kumimoji="1" lang="ja-JP" altLang="en-US" smtClean="0"/>
              <a:t>2021/4/17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0E7F4-4224-403F-93D7-D41C9FD71E7D}" type="slidenum">
              <a:rPr kumimoji="1" lang="ja-JP" altLang="en-US" smtClean="0"/>
              <a:t>‹#›</a:t>
            </a:fld>
            <a:endParaRPr kumimoji="1" lang="ja-JP" altLang="en-US"/>
          </a:p>
        </p:txBody>
      </p:sp>
    </p:spTree>
    <p:extLst>
      <p:ext uri="{BB962C8B-B14F-4D97-AF65-F5344CB8AC3E}">
        <p14:creationId xmlns:p14="http://schemas.microsoft.com/office/powerpoint/2010/main" val="3027948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14985" y="2827724"/>
            <a:ext cx="11162030" cy="769441"/>
          </a:xfrm>
          <a:prstGeom prst="rect">
            <a:avLst/>
          </a:prstGeom>
          <a:noFill/>
        </p:spPr>
        <p:txBody>
          <a:bodyPr wrap="none" rtlCol="0">
            <a:spAutoFit/>
          </a:bodyPr>
          <a:lstStyle/>
          <a:p>
            <a:r>
              <a:rPr kumimoji="1" lang="ja-JP" altLang="en-US" sz="4000" dirty="0" smtClean="0"/>
              <a:t>七尾高校普通科普通コースの</a:t>
            </a:r>
            <a:r>
              <a:rPr kumimoji="1" lang="ja-JP" altLang="en-US" sz="4400" b="1" dirty="0" smtClean="0">
                <a:solidFill>
                  <a:srgbClr val="FF0000"/>
                </a:solidFill>
              </a:rPr>
              <a:t>「探究」</a:t>
            </a:r>
            <a:r>
              <a:rPr kumimoji="1" lang="ja-JP" altLang="en-US" sz="4000" dirty="0" smtClean="0"/>
              <a:t>について</a:t>
            </a:r>
            <a:endParaRPr kumimoji="1" lang="ja-JP" altLang="en-US" sz="4000" dirty="0"/>
          </a:p>
        </p:txBody>
      </p:sp>
    </p:spTree>
    <p:extLst>
      <p:ext uri="{BB962C8B-B14F-4D97-AF65-F5344CB8AC3E}">
        <p14:creationId xmlns:p14="http://schemas.microsoft.com/office/powerpoint/2010/main" val="130346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979712" y="109614"/>
            <a:ext cx="5651607" cy="1686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8000" b="1" dirty="0" smtClean="0">
                <a:solidFill>
                  <a:srgbClr val="FF0000"/>
                </a:solidFill>
                <a:latin typeface="+mj-ea"/>
              </a:rPr>
              <a:t>「探　究」</a:t>
            </a:r>
            <a:endParaRPr lang="ja-JP" altLang="en-US" sz="8000" b="1" dirty="0">
              <a:solidFill>
                <a:srgbClr val="FF0000"/>
              </a:solidFill>
              <a:latin typeface="+mj-ea"/>
            </a:endParaRPr>
          </a:p>
        </p:txBody>
      </p:sp>
      <p:sp>
        <p:nvSpPr>
          <p:cNvPr id="8" name="タイトル 1"/>
          <p:cNvSpPr>
            <a:spLocks noGrp="1"/>
          </p:cNvSpPr>
          <p:nvPr>
            <p:ph type="title"/>
          </p:nvPr>
        </p:nvSpPr>
        <p:spPr>
          <a:xfrm>
            <a:off x="1544529" y="1548859"/>
            <a:ext cx="8229600" cy="1066800"/>
          </a:xfrm>
        </p:spPr>
        <p:txBody>
          <a:bodyPr>
            <a:normAutofit/>
          </a:bodyPr>
          <a:lstStyle/>
          <a:p>
            <a:r>
              <a:rPr kumimoji="1" lang="ja-JP" altLang="en-US" sz="5400" b="1" dirty="0" smtClean="0">
                <a:solidFill>
                  <a:srgbClr val="0070C0"/>
                </a:solidFill>
              </a:rPr>
              <a:t>今日のポイント</a:t>
            </a:r>
            <a:endParaRPr kumimoji="1" lang="ja-JP" altLang="en-US" sz="5400" b="1" dirty="0">
              <a:solidFill>
                <a:srgbClr val="0070C0"/>
              </a:solidFill>
            </a:endParaRPr>
          </a:p>
        </p:txBody>
      </p:sp>
      <p:sp>
        <p:nvSpPr>
          <p:cNvPr id="9" name="コンテンツ プレースホルダー 2"/>
          <p:cNvSpPr>
            <a:spLocks noGrp="1"/>
          </p:cNvSpPr>
          <p:nvPr>
            <p:ph idx="1"/>
          </p:nvPr>
        </p:nvSpPr>
        <p:spPr>
          <a:xfrm>
            <a:off x="3165384" y="2615659"/>
            <a:ext cx="5335819" cy="2176703"/>
          </a:xfrm>
        </p:spPr>
        <p:txBody>
          <a:bodyPr>
            <a:noAutofit/>
          </a:bodyPr>
          <a:lstStyle/>
          <a:p>
            <a:r>
              <a:rPr kumimoji="1" lang="ja-JP" altLang="en-US" sz="5400" dirty="0" smtClean="0"/>
              <a:t> </a:t>
            </a:r>
            <a:r>
              <a:rPr kumimoji="1" lang="ja-JP" altLang="en-US" sz="5400" b="1" dirty="0" smtClean="0">
                <a:solidFill>
                  <a:schemeClr val="accent2">
                    <a:lumMod val="75000"/>
                  </a:schemeClr>
                </a:solidFill>
              </a:rPr>
              <a:t>探究とは</a:t>
            </a:r>
            <a:endParaRPr kumimoji="1" lang="en-US" altLang="ja-JP" sz="5400" b="1" dirty="0" smtClean="0">
              <a:solidFill>
                <a:schemeClr val="accent2">
                  <a:lumMod val="75000"/>
                </a:schemeClr>
              </a:solidFill>
            </a:endParaRPr>
          </a:p>
          <a:p>
            <a:r>
              <a:rPr lang="en-US" altLang="ja-JP" sz="5400" b="1" dirty="0" smtClean="0"/>
              <a:t> </a:t>
            </a:r>
            <a:r>
              <a:rPr lang="en-US" altLang="ja-JP" sz="5400" b="1" dirty="0" smtClean="0">
                <a:solidFill>
                  <a:schemeClr val="accent2">
                    <a:lumMod val="75000"/>
                  </a:schemeClr>
                </a:solidFill>
              </a:rPr>
              <a:t>3</a:t>
            </a:r>
            <a:r>
              <a:rPr lang="ja-JP" altLang="en-US" sz="5400" b="1" dirty="0">
                <a:solidFill>
                  <a:schemeClr val="accent2">
                    <a:lumMod val="75000"/>
                  </a:schemeClr>
                </a:solidFill>
              </a:rPr>
              <a:t>年間</a:t>
            </a:r>
            <a:r>
              <a:rPr lang="ja-JP" altLang="en-US" sz="5400" b="1" dirty="0" smtClean="0">
                <a:solidFill>
                  <a:schemeClr val="accent2">
                    <a:lumMod val="75000"/>
                  </a:schemeClr>
                </a:solidFill>
              </a:rPr>
              <a:t>の流れ</a:t>
            </a:r>
            <a:endParaRPr lang="en-US" altLang="ja-JP" sz="5400" b="1" dirty="0" smtClean="0"/>
          </a:p>
          <a:p>
            <a:r>
              <a:rPr lang="ja-JP" altLang="en-US" sz="5400" b="1" dirty="0" smtClean="0"/>
              <a:t> </a:t>
            </a:r>
            <a:r>
              <a:rPr lang="ja-JP" altLang="en-US" sz="5400" b="1" dirty="0" smtClean="0">
                <a:solidFill>
                  <a:schemeClr val="accent2">
                    <a:lumMod val="75000"/>
                  </a:schemeClr>
                </a:solidFill>
              </a:rPr>
              <a:t>ユニット制</a:t>
            </a:r>
            <a:endParaRPr lang="en-US" altLang="ja-JP" sz="5400" b="1" dirty="0" smtClean="0">
              <a:solidFill>
                <a:schemeClr val="accent2">
                  <a:lumMod val="75000"/>
                </a:schemeClr>
              </a:solidFill>
            </a:endParaRPr>
          </a:p>
          <a:p>
            <a:endParaRPr kumimoji="1" lang="en-US" altLang="ja-JP" sz="3600" dirty="0" smtClean="0"/>
          </a:p>
          <a:p>
            <a:endParaRPr kumimoji="1" lang="ja-JP" altLang="en-US" sz="3600" dirty="0"/>
          </a:p>
        </p:txBody>
      </p:sp>
    </p:spTree>
    <p:extLst>
      <p:ext uri="{BB962C8B-B14F-4D97-AF65-F5344CB8AC3E}">
        <p14:creationId xmlns:p14="http://schemas.microsoft.com/office/powerpoint/2010/main" val="94105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1125519" y="418349"/>
            <a:ext cx="10208431" cy="5652038"/>
          </a:xfrm>
        </p:spPr>
        <p:txBody>
          <a:bodyPr>
            <a:noAutofit/>
          </a:bodyPr>
          <a:lstStyle/>
          <a:p>
            <a:pPr marL="0" indent="0">
              <a:buNone/>
            </a:pPr>
            <a:r>
              <a:rPr kumimoji="1" lang="ja-JP" altLang="en-US" sz="4000" b="1" dirty="0" smtClean="0">
                <a:solidFill>
                  <a:srgbClr val="0070C0"/>
                </a:solidFill>
              </a:rPr>
              <a:t>これまでの教育</a:t>
            </a:r>
            <a:endParaRPr kumimoji="1" lang="en-US" altLang="ja-JP" sz="4000" b="1" dirty="0" smtClean="0">
              <a:solidFill>
                <a:srgbClr val="0070C0"/>
              </a:solidFill>
            </a:endParaRPr>
          </a:p>
          <a:p>
            <a:pPr marL="0" indent="0">
              <a:buNone/>
            </a:pPr>
            <a:r>
              <a:rPr lang="ja-JP" altLang="en-US" sz="4000" dirty="0" smtClean="0"/>
              <a:t>　基礎的</a:t>
            </a:r>
            <a:r>
              <a:rPr lang="ja-JP" altLang="en-US" sz="4000" dirty="0"/>
              <a:t>・基本的な知識・技能の</a:t>
            </a:r>
            <a:r>
              <a:rPr lang="ja-JP" altLang="en-US" sz="4000" dirty="0" smtClean="0"/>
              <a:t>育成</a:t>
            </a:r>
            <a:endParaRPr lang="en-US" altLang="ja-JP" sz="4000" dirty="0" smtClean="0"/>
          </a:p>
          <a:p>
            <a:pPr marL="0" indent="0">
              <a:buNone/>
            </a:pPr>
            <a:r>
              <a:rPr lang="ja-JP" altLang="en-US" sz="4000" dirty="0" smtClean="0"/>
              <a:t>　</a:t>
            </a:r>
            <a:r>
              <a:rPr lang="ja-JP" altLang="en-US" sz="4800" b="1" dirty="0" smtClean="0">
                <a:solidFill>
                  <a:srgbClr val="0070C0"/>
                </a:solidFill>
              </a:rPr>
              <a:t>習得型</a:t>
            </a:r>
            <a:r>
              <a:rPr lang="ja-JP" altLang="en-US" sz="4000" dirty="0"/>
              <a:t>の</a:t>
            </a:r>
            <a:r>
              <a:rPr lang="ja-JP" altLang="en-US" sz="4000" dirty="0" smtClean="0"/>
              <a:t>教育</a:t>
            </a:r>
            <a:endParaRPr lang="en-US" altLang="ja-JP" sz="4000" dirty="0"/>
          </a:p>
          <a:p>
            <a:pPr marL="0" indent="0">
              <a:buNone/>
            </a:pPr>
            <a:endParaRPr lang="en-US" altLang="ja-JP" sz="4000" dirty="0" smtClean="0"/>
          </a:p>
          <a:p>
            <a:pPr marL="0" indent="0">
              <a:buNone/>
            </a:pPr>
            <a:r>
              <a:rPr lang="ja-JP" altLang="en-US" sz="4000" b="1" dirty="0">
                <a:solidFill>
                  <a:srgbClr val="FF0000"/>
                </a:solidFill>
              </a:rPr>
              <a:t>これから</a:t>
            </a:r>
            <a:r>
              <a:rPr lang="ja-JP" altLang="en-US" sz="4000" b="1" dirty="0" smtClean="0">
                <a:solidFill>
                  <a:srgbClr val="FF0000"/>
                </a:solidFill>
              </a:rPr>
              <a:t>の教育</a:t>
            </a:r>
            <a:endParaRPr lang="en-US" altLang="ja-JP" sz="4000" b="1" dirty="0" smtClean="0">
              <a:solidFill>
                <a:srgbClr val="FF0000"/>
              </a:solidFill>
            </a:endParaRPr>
          </a:p>
          <a:p>
            <a:pPr marL="0" indent="0">
              <a:buNone/>
            </a:pPr>
            <a:r>
              <a:rPr lang="ja-JP" altLang="en-US" sz="4000" dirty="0" smtClean="0"/>
              <a:t>　自ら</a:t>
            </a:r>
            <a:r>
              <a:rPr lang="ja-JP" altLang="en-US" sz="4000" dirty="0"/>
              <a:t>学び自ら考える力の</a:t>
            </a:r>
            <a:r>
              <a:rPr lang="ja-JP" altLang="en-US" sz="4000" dirty="0" smtClean="0"/>
              <a:t>育成</a:t>
            </a:r>
            <a:endParaRPr lang="en-US" altLang="ja-JP" sz="4000" dirty="0" smtClean="0"/>
          </a:p>
          <a:p>
            <a:pPr marL="0" indent="0">
              <a:buNone/>
            </a:pPr>
            <a:r>
              <a:rPr lang="ja-JP" altLang="en-US" sz="4000" dirty="0" smtClean="0"/>
              <a:t>　</a:t>
            </a:r>
            <a:r>
              <a:rPr lang="ja-JP" altLang="en-US" sz="4800" b="1" dirty="0" smtClean="0">
                <a:solidFill>
                  <a:srgbClr val="FF0000"/>
                </a:solidFill>
              </a:rPr>
              <a:t>探究型</a:t>
            </a:r>
            <a:r>
              <a:rPr lang="ja-JP" altLang="en-US" sz="4000" dirty="0"/>
              <a:t>の教育</a:t>
            </a:r>
            <a:endParaRPr lang="en-US" altLang="ja-JP" sz="4000" dirty="0" smtClean="0"/>
          </a:p>
          <a:p>
            <a:pPr marL="0" indent="0">
              <a:buNone/>
            </a:pPr>
            <a:endParaRPr kumimoji="1" lang="ja-JP" altLang="en-US" sz="3600" dirty="0"/>
          </a:p>
        </p:txBody>
      </p:sp>
      <p:sp>
        <p:nvSpPr>
          <p:cNvPr id="5" name="テキスト ボックス 4"/>
          <p:cNvSpPr txBox="1"/>
          <p:nvPr/>
        </p:nvSpPr>
        <p:spPr>
          <a:xfrm>
            <a:off x="7475340" y="2003099"/>
            <a:ext cx="3405252" cy="1015663"/>
          </a:xfrm>
          <a:prstGeom prst="rect">
            <a:avLst/>
          </a:prstGeom>
          <a:noFill/>
        </p:spPr>
        <p:txBody>
          <a:bodyPr wrap="square" rtlCol="0">
            <a:spAutoFit/>
          </a:bodyPr>
          <a:lstStyle/>
          <a:p>
            <a:r>
              <a:rPr lang="ja-JP" altLang="en-US" sz="6000" b="1" dirty="0">
                <a:solidFill>
                  <a:srgbClr val="0070C0"/>
                </a:solidFill>
              </a:rPr>
              <a:t>「</a:t>
            </a:r>
            <a:r>
              <a:rPr kumimoji="1" lang="ja-JP" altLang="en-US" sz="6000" b="1" dirty="0" smtClean="0">
                <a:solidFill>
                  <a:srgbClr val="0070C0"/>
                </a:solidFill>
              </a:rPr>
              <a:t>学ぶ」</a:t>
            </a:r>
            <a:endParaRPr kumimoji="1" lang="ja-JP" altLang="en-US" sz="6000" b="1" dirty="0">
              <a:solidFill>
                <a:srgbClr val="0070C0"/>
              </a:solidFill>
            </a:endParaRPr>
          </a:p>
        </p:txBody>
      </p:sp>
      <p:sp>
        <p:nvSpPr>
          <p:cNvPr id="6" name="テキスト ボックス 5"/>
          <p:cNvSpPr txBox="1"/>
          <p:nvPr/>
        </p:nvSpPr>
        <p:spPr>
          <a:xfrm>
            <a:off x="7575232" y="4785746"/>
            <a:ext cx="3366832" cy="1015663"/>
          </a:xfrm>
          <a:prstGeom prst="rect">
            <a:avLst/>
          </a:prstGeom>
          <a:noFill/>
        </p:spPr>
        <p:txBody>
          <a:bodyPr wrap="square" rtlCol="0">
            <a:spAutoFit/>
          </a:bodyPr>
          <a:lstStyle/>
          <a:p>
            <a:r>
              <a:rPr kumimoji="1" lang="ja-JP" altLang="en-US" sz="6000" b="1" dirty="0" smtClean="0">
                <a:solidFill>
                  <a:srgbClr val="FF0000"/>
                </a:solidFill>
              </a:rPr>
              <a:t>「使う」</a:t>
            </a:r>
            <a:endParaRPr kumimoji="1" lang="ja-JP" altLang="en-US" sz="6000" b="1" dirty="0">
              <a:solidFill>
                <a:srgbClr val="FF0000"/>
              </a:solidFill>
            </a:endParaRPr>
          </a:p>
        </p:txBody>
      </p:sp>
    </p:spTree>
    <p:extLst>
      <p:ext uri="{BB962C8B-B14F-4D97-AF65-F5344CB8AC3E}">
        <p14:creationId xmlns:p14="http://schemas.microsoft.com/office/powerpoint/2010/main" val="212900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67608" y="908720"/>
            <a:ext cx="6912768" cy="4825717"/>
          </a:xfrm>
          <a:prstGeom prst="rect">
            <a:avLst/>
          </a:prstGeom>
          <a:noFill/>
          <a:ln w="9525">
            <a:solidFill>
              <a:schemeClr val="accent1"/>
            </a:solidFill>
            <a:miter lim="800000"/>
            <a:headEnd/>
            <a:tailEnd/>
          </a:ln>
        </p:spPr>
      </p:pic>
      <p:sp>
        <p:nvSpPr>
          <p:cNvPr id="6" name="正方形/長方形 5"/>
          <p:cNvSpPr/>
          <p:nvPr/>
        </p:nvSpPr>
        <p:spPr>
          <a:xfrm>
            <a:off x="1055440" y="116632"/>
            <a:ext cx="10081120" cy="584775"/>
          </a:xfrm>
          <a:prstGeom prst="rect">
            <a:avLst/>
          </a:prstGeom>
        </p:spPr>
        <p:txBody>
          <a:bodyPr wrap="square">
            <a:spAutoFit/>
          </a:bodyPr>
          <a:lstStyle/>
          <a:p>
            <a:r>
              <a:rPr lang="ja-JP" altLang="en-US" sz="3200" b="1" dirty="0">
                <a:solidFill>
                  <a:srgbClr val="FF0000"/>
                </a:solidFill>
                <a:latin typeface="HGS創英角ﾎﾟｯﾌﾟ体" pitchFamily="50" charset="-128"/>
                <a:ea typeface="HGS創英角ﾎﾟｯﾌﾟ体" pitchFamily="50" charset="-128"/>
              </a:rPr>
              <a:t>平成１９年度　全国学力・学習状況</a:t>
            </a:r>
            <a:r>
              <a:rPr lang="ja-JP" altLang="en-US" sz="3200" b="1" dirty="0" smtClean="0">
                <a:solidFill>
                  <a:srgbClr val="FF0000"/>
                </a:solidFill>
                <a:latin typeface="HGS創英角ﾎﾟｯﾌﾟ体" pitchFamily="50" charset="-128"/>
                <a:ea typeface="HGS創英角ﾎﾟｯﾌﾟ体" pitchFamily="50" charset="-128"/>
              </a:rPr>
              <a:t>調査</a:t>
            </a:r>
            <a:r>
              <a:rPr lang="en-US" altLang="ja-JP" sz="3200" b="1" dirty="0" smtClean="0">
                <a:solidFill>
                  <a:srgbClr val="FF0000"/>
                </a:solidFill>
                <a:latin typeface="HGS創英角ﾎﾟｯﾌﾟ体" pitchFamily="50" charset="-128"/>
                <a:ea typeface="HGS創英角ﾎﾟｯﾌﾟ体" pitchFamily="50" charset="-128"/>
              </a:rPr>
              <a:t>【</a:t>
            </a:r>
            <a:r>
              <a:rPr lang="ja-JP" altLang="en-US" sz="3200" b="1" dirty="0">
                <a:solidFill>
                  <a:srgbClr val="FF0000"/>
                </a:solidFill>
                <a:latin typeface="HGS創英角ﾎﾟｯﾌﾟ体" pitchFamily="50" charset="-128"/>
                <a:ea typeface="HGS創英角ﾎﾟｯﾌﾟ体" pitchFamily="50" charset="-128"/>
              </a:rPr>
              <a:t>小学校</a:t>
            </a:r>
            <a:r>
              <a:rPr lang="en-US" altLang="ja-JP" sz="3200" b="1" dirty="0">
                <a:solidFill>
                  <a:srgbClr val="FF0000"/>
                </a:solidFill>
                <a:latin typeface="HGS創英角ﾎﾟｯﾌﾟ体" pitchFamily="50" charset="-128"/>
                <a:ea typeface="HGS創英角ﾎﾟｯﾌﾟ体" pitchFamily="50" charset="-128"/>
              </a:rPr>
              <a:t>】</a:t>
            </a:r>
            <a:endParaRPr lang="ja-JP" altLang="en-US" sz="3200" dirty="0">
              <a:solidFill>
                <a:srgbClr val="FF0000"/>
              </a:solidFill>
              <a:latin typeface="HGS創英角ﾎﾟｯﾌﾟ体" pitchFamily="50" charset="-128"/>
              <a:ea typeface="HGS創英角ﾎﾟｯﾌﾟ体" pitchFamily="50" charset="-128"/>
            </a:endParaRPr>
          </a:p>
        </p:txBody>
      </p:sp>
      <p:sp>
        <p:nvSpPr>
          <p:cNvPr id="7" name="正方形/長方形 6"/>
          <p:cNvSpPr/>
          <p:nvPr/>
        </p:nvSpPr>
        <p:spPr>
          <a:xfrm>
            <a:off x="3503713" y="5797714"/>
            <a:ext cx="5668539" cy="1015663"/>
          </a:xfrm>
          <a:prstGeom prst="rect">
            <a:avLst/>
          </a:prstGeom>
        </p:spPr>
        <p:txBody>
          <a:bodyPr wrap="none">
            <a:spAutoFit/>
          </a:bodyPr>
          <a:lstStyle/>
          <a:p>
            <a:r>
              <a:rPr lang="ja-JP" altLang="en-US" sz="6000" dirty="0">
                <a:solidFill>
                  <a:srgbClr val="FF0000"/>
                </a:solidFill>
                <a:latin typeface="HGS創英角ﾎﾟｯﾌﾟ体" pitchFamily="50" charset="-128"/>
                <a:ea typeface="HGS創英角ﾎﾟｯﾌﾟ体" pitchFamily="50" charset="-128"/>
              </a:rPr>
              <a:t>正答率　</a:t>
            </a:r>
            <a:r>
              <a:rPr lang="en-US" altLang="ja-JP" sz="6000" dirty="0">
                <a:solidFill>
                  <a:srgbClr val="FF0000"/>
                </a:solidFill>
                <a:latin typeface="HGS創英角ﾎﾟｯﾌﾟ体" pitchFamily="50" charset="-128"/>
                <a:ea typeface="HGS創英角ﾎﾟｯﾌﾟ体" pitchFamily="50" charset="-128"/>
              </a:rPr>
              <a:t>96.0</a:t>
            </a:r>
            <a:r>
              <a:rPr lang="ja-JP" altLang="en-US" sz="6000" dirty="0">
                <a:solidFill>
                  <a:srgbClr val="FF0000"/>
                </a:solidFill>
                <a:latin typeface="HGS創英角ﾎﾟｯﾌﾟ体" pitchFamily="50" charset="-128"/>
                <a:ea typeface="HGS創英角ﾎﾟｯﾌﾟ体" pitchFamily="50" charset="-128"/>
              </a:rPr>
              <a:t>％</a:t>
            </a:r>
          </a:p>
        </p:txBody>
      </p:sp>
    </p:spTree>
    <p:extLst>
      <p:ext uri="{BB962C8B-B14F-4D97-AF65-F5344CB8AC3E}">
        <p14:creationId xmlns:p14="http://schemas.microsoft.com/office/powerpoint/2010/main" val="218007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495600" y="14598"/>
            <a:ext cx="7200800" cy="6828804"/>
          </a:xfrm>
          <a:prstGeom prst="rect">
            <a:avLst/>
          </a:prstGeom>
          <a:noFill/>
          <a:ln w="9525">
            <a:solidFill>
              <a:schemeClr val="accent1"/>
            </a:solidFill>
            <a:miter lim="800000"/>
            <a:headEnd/>
            <a:tailEnd/>
          </a:ln>
        </p:spPr>
      </p:pic>
      <p:sp>
        <p:nvSpPr>
          <p:cNvPr id="5" name="正方形/長方形 4"/>
          <p:cNvSpPr/>
          <p:nvPr/>
        </p:nvSpPr>
        <p:spPr>
          <a:xfrm>
            <a:off x="3431704" y="5589240"/>
            <a:ext cx="5668539" cy="1015663"/>
          </a:xfrm>
          <a:prstGeom prst="rect">
            <a:avLst/>
          </a:prstGeom>
          <a:solidFill>
            <a:schemeClr val="bg1"/>
          </a:solidFill>
        </p:spPr>
        <p:txBody>
          <a:bodyPr wrap="none">
            <a:spAutoFit/>
          </a:bodyPr>
          <a:lstStyle/>
          <a:p>
            <a:r>
              <a:rPr lang="ja-JP" altLang="en-US" sz="6000" dirty="0">
                <a:solidFill>
                  <a:srgbClr val="FF0000"/>
                </a:solidFill>
                <a:latin typeface="HGS創英角ﾎﾟｯﾌﾟ体" pitchFamily="50" charset="-128"/>
                <a:ea typeface="HGS創英角ﾎﾟｯﾌﾟ体" pitchFamily="50" charset="-128"/>
              </a:rPr>
              <a:t>正答率　</a:t>
            </a:r>
            <a:r>
              <a:rPr lang="en-US" altLang="ja-JP" sz="6000" dirty="0">
                <a:solidFill>
                  <a:srgbClr val="FF0000"/>
                </a:solidFill>
                <a:latin typeface="HGS創英角ﾎﾟｯﾌﾟ体" pitchFamily="50" charset="-128"/>
                <a:ea typeface="HGS創英角ﾎﾟｯﾌﾟ体" pitchFamily="50" charset="-128"/>
              </a:rPr>
              <a:t>18.2</a:t>
            </a:r>
            <a:r>
              <a:rPr lang="ja-JP" altLang="en-US" sz="6000" dirty="0">
                <a:solidFill>
                  <a:srgbClr val="FF0000"/>
                </a:solidFill>
                <a:latin typeface="HGS創英角ﾎﾟｯﾌﾟ体" pitchFamily="50" charset="-128"/>
                <a:ea typeface="HGS創英角ﾎﾟｯﾌﾟ体" pitchFamily="50" charset="-128"/>
              </a:rPr>
              <a:t>％</a:t>
            </a:r>
          </a:p>
        </p:txBody>
      </p:sp>
    </p:spTree>
    <p:extLst>
      <p:ext uri="{BB962C8B-B14F-4D97-AF65-F5344CB8AC3E}">
        <p14:creationId xmlns:p14="http://schemas.microsoft.com/office/powerpoint/2010/main" val="367913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1125519" y="418349"/>
            <a:ext cx="10208431" cy="5652038"/>
          </a:xfrm>
        </p:spPr>
        <p:txBody>
          <a:bodyPr>
            <a:noAutofit/>
          </a:bodyPr>
          <a:lstStyle/>
          <a:p>
            <a:pPr marL="0" indent="0">
              <a:buNone/>
            </a:pPr>
            <a:r>
              <a:rPr kumimoji="1" lang="ja-JP" altLang="en-US" sz="4000" b="1" dirty="0" smtClean="0">
                <a:solidFill>
                  <a:srgbClr val="0070C0"/>
                </a:solidFill>
              </a:rPr>
              <a:t>これまでの教育</a:t>
            </a:r>
            <a:endParaRPr kumimoji="1" lang="en-US" altLang="ja-JP" sz="4000" b="1" dirty="0" smtClean="0">
              <a:solidFill>
                <a:srgbClr val="0070C0"/>
              </a:solidFill>
            </a:endParaRPr>
          </a:p>
          <a:p>
            <a:pPr marL="0" indent="0">
              <a:buNone/>
            </a:pPr>
            <a:r>
              <a:rPr lang="ja-JP" altLang="en-US" sz="4000" dirty="0" smtClean="0"/>
              <a:t>　基礎的</a:t>
            </a:r>
            <a:r>
              <a:rPr lang="ja-JP" altLang="en-US" sz="4000" dirty="0"/>
              <a:t>・基本的な知識・技能の</a:t>
            </a:r>
            <a:r>
              <a:rPr lang="ja-JP" altLang="en-US" sz="4000" dirty="0" smtClean="0"/>
              <a:t>育成</a:t>
            </a:r>
            <a:endParaRPr lang="en-US" altLang="ja-JP" sz="4000" dirty="0" smtClean="0"/>
          </a:p>
          <a:p>
            <a:pPr marL="0" indent="0">
              <a:buNone/>
            </a:pPr>
            <a:r>
              <a:rPr lang="ja-JP" altLang="en-US" sz="4000" dirty="0" smtClean="0"/>
              <a:t>　</a:t>
            </a:r>
            <a:r>
              <a:rPr lang="ja-JP" altLang="en-US" sz="4800" b="1" dirty="0" smtClean="0">
                <a:solidFill>
                  <a:srgbClr val="0070C0"/>
                </a:solidFill>
              </a:rPr>
              <a:t>習得型</a:t>
            </a:r>
            <a:r>
              <a:rPr lang="ja-JP" altLang="en-US" sz="4000" dirty="0"/>
              <a:t>の</a:t>
            </a:r>
            <a:r>
              <a:rPr lang="ja-JP" altLang="en-US" sz="4000" dirty="0" smtClean="0"/>
              <a:t>教育</a:t>
            </a:r>
            <a:endParaRPr lang="en-US" altLang="ja-JP" sz="4000" dirty="0"/>
          </a:p>
          <a:p>
            <a:pPr marL="0" indent="0">
              <a:buNone/>
            </a:pPr>
            <a:endParaRPr lang="en-US" altLang="ja-JP" sz="4000" dirty="0" smtClean="0"/>
          </a:p>
          <a:p>
            <a:pPr marL="0" indent="0">
              <a:buNone/>
            </a:pPr>
            <a:r>
              <a:rPr lang="ja-JP" altLang="en-US" sz="4000" b="1" dirty="0">
                <a:solidFill>
                  <a:srgbClr val="FF0000"/>
                </a:solidFill>
              </a:rPr>
              <a:t>これから</a:t>
            </a:r>
            <a:r>
              <a:rPr lang="ja-JP" altLang="en-US" sz="4000" b="1" dirty="0" smtClean="0">
                <a:solidFill>
                  <a:srgbClr val="FF0000"/>
                </a:solidFill>
              </a:rPr>
              <a:t>の教育</a:t>
            </a:r>
            <a:endParaRPr lang="en-US" altLang="ja-JP" sz="4000" b="1" dirty="0" smtClean="0">
              <a:solidFill>
                <a:srgbClr val="FF0000"/>
              </a:solidFill>
            </a:endParaRPr>
          </a:p>
          <a:p>
            <a:pPr marL="0" indent="0">
              <a:buNone/>
            </a:pPr>
            <a:r>
              <a:rPr lang="ja-JP" altLang="en-US" sz="4000" dirty="0" smtClean="0"/>
              <a:t>　自ら</a:t>
            </a:r>
            <a:r>
              <a:rPr lang="ja-JP" altLang="en-US" sz="4000" dirty="0"/>
              <a:t>学び自ら考える力の</a:t>
            </a:r>
            <a:r>
              <a:rPr lang="ja-JP" altLang="en-US" sz="4000" dirty="0" smtClean="0"/>
              <a:t>育成</a:t>
            </a:r>
            <a:endParaRPr lang="en-US" altLang="ja-JP" sz="4000" dirty="0" smtClean="0"/>
          </a:p>
          <a:p>
            <a:pPr marL="0" indent="0">
              <a:buNone/>
            </a:pPr>
            <a:r>
              <a:rPr lang="ja-JP" altLang="en-US" sz="4000" dirty="0" smtClean="0"/>
              <a:t>　</a:t>
            </a:r>
            <a:r>
              <a:rPr lang="ja-JP" altLang="en-US" sz="4800" b="1" dirty="0" smtClean="0">
                <a:solidFill>
                  <a:srgbClr val="FF0000"/>
                </a:solidFill>
              </a:rPr>
              <a:t>探究型</a:t>
            </a:r>
            <a:r>
              <a:rPr lang="ja-JP" altLang="en-US" sz="4000" dirty="0"/>
              <a:t>の教育</a:t>
            </a:r>
            <a:endParaRPr lang="en-US" altLang="ja-JP" sz="4000" dirty="0" smtClean="0"/>
          </a:p>
          <a:p>
            <a:pPr marL="0" indent="0">
              <a:buNone/>
            </a:pPr>
            <a:endParaRPr kumimoji="1" lang="ja-JP" altLang="en-US" sz="3600" dirty="0"/>
          </a:p>
        </p:txBody>
      </p:sp>
      <p:sp>
        <p:nvSpPr>
          <p:cNvPr id="5" name="テキスト ボックス 4"/>
          <p:cNvSpPr txBox="1"/>
          <p:nvPr/>
        </p:nvSpPr>
        <p:spPr>
          <a:xfrm>
            <a:off x="7475340" y="2003099"/>
            <a:ext cx="3405252" cy="1015663"/>
          </a:xfrm>
          <a:prstGeom prst="rect">
            <a:avLst/>
          </a:prstGeom>
          <a:noFill/>
        </p:spPr>
        <p:txBody>
          <a:bodyPr wrap="square" rtlCol="0">
            <a:spAutoFit/>
          </a:bodyPr>
          <a:lstStyle/>
          <a:p>
            <a:r>
              <a:rPr lang="ja-JP" altLang="en-US" sz="6000" b="1" dirty="0">
                <a:solidFill>
                  <a:srgbClr val="0070C0"/>
                </a:solidFill>
              </a:rPr>
              <a:t>「</a:t>
            </a:r>
            <a:r>
              <a:rPr kumimoji="1" lang="ja-JP" altLang="en-US" sz="6000" b="1" dirty="0" smtClean="0">
                <a:solidFill>
                  <a:srgbClr val="0070C0"/>
                </a:solidFill>
              </a:rPr>
              <a:t>学ぶ」</a:t>
            </a:r>
            <a:endParaRPr kumimoji="1" lang="ja-JP" altLang="en-US" sz="6000" b="1" dirty="0">
              <a:solidFill>
                <a:srgbClr val="0070C0"/>
              </a:solidFill>
            </a:endParaRPr>
          </a:p>
        </p:txBody>
      </p:sp>
      <p:sp>
        <p:nvSpPr>
          <p:cNvPr id="6" name="テキスト ボックス 5"/>
          <p:cNvSpPr txBox="1"/>
          <p:nvPr/>
        </p:nvSpPr>
        <p:spPr>
          <a:xfrm>
            <a:off x="7575232" y="4785746"/>
            <a:ext cx="3366832" cy="1015663"/>
          </a:xfrm>
          <a:prstGeom prst="rect">
            <a:avLst/>
          </a:prstGeom>
          <a:noFill/>
        </p:spPr>
        <p:txBody>
          <a:bodyPr wrap="square" rtlCol="0">
            <a:spAutoFit/>
          </a:bodyPr>
          <a:lstStyle/>
          <a:p>
            <a:r>
              <a:rPr kumimoji="1" lang="ja-JP" altLang="en-US" sz="6000" b="1" dirty="0" smtClean="0">
                <a:solidFill>
                  <a:srgbClr val="FF0000"/>
                </a:solidFill>
              </a:rPr>
              <a:t>「使う」</a:t>
            </a:r>
            <a:endParaRPr kumimoji="1" lang="ja-JP" altLang="en-US" sz="6000" b="1" dirty="0">
              <a:solidFill>
                <a:srgbClr val="FF0000"/>
              </a:solidFill>
            </a:endParaRPr>
          </a:p>
        </p:txBody>
      </p:sp>
    </p:spTree>
    <p:extLst>
      <p:ext uri="{BB962C8B-B14F-4D97-AF65-F5344CB8AC3E}">
        <p14:creationId xmlns:p14="http://schemas.microsoft.com/office/powerpoint/2010/main" val="3784551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51384" y="1196752"/>
            <a:ext cx="11593288" cy="5478423"/>
          </a:xfrm>
          <a:prstGeom prst="rect">
            <a:avLst/>
          </a:prstGeom>
        </p:spPr>
        <p:txBody>
          <a:bodyPr wrap="square">
            <a:spAutoFit/>
          </a:bodyPr>
          <a:lstStyle/>
          <a:p>
            <a:pPr>
              <a:lnSpc>
                <a:spcPts val="6000"/>
              </a:lnSpc>
            </a:pPr>
            <a:r>
              <a:rPr lang="ja-JP" altLang="en-US" sz="3600" dirty="0">
                <a:latin typeface="メイリオ" panose="020B0604030504040204" pitchFamily="50" charset="-128"/>
                <a:ea typeface="メイリオ" panose="020B0604030504040204" pitchFamily="50" charset="-128"/>
              </a:rPr>
              <a:t>入学試験の得点だけを意識した，</a:t>
            </a:r>
            <a:r>
              <a:rPr lang="ja-JP" altLang="en-US" sz="3600" b="1" u="sng" dirty="0">
                <a:latin typeface="メイリオ" panose="020B0604030504040204" pitchFamily="50" charset="-128"/>
                <a:ea typeface="メイリオ" panose="020B0604030504040204" pitchFamily="50" charset="-128"/>
              </a:rPr>
              <a:t>視野の狭い受験勉強</a:t>
            </a:r>
            <a:r>
              <a:rPr lang="ja-JP" altLang="en-US" sz="3600" dirty="0">
                <a:latin typeface="メイリオ" panose="020B0604030504040204" pitchFamily="50" charset="-128"/>
                <a:ea typeface="メイリオ" panose="020B0604030504040204" pitchFamily="50" charset="-128"/>
              </a:rPr>
              <a:t>のみに意を注ぐ人よりも，学校の授業の内外で，</a:t>
            </a:r>
            <a:r>
              <a:rPr lang="ja-JP" altLang="en-US" sz="3600" b="1" dirty="0">
                <a:solidFill>
                  <a:srgbClr val="FF0000"/>
                </a:solidFill>
                <a:latin typeface="メイリオ" panose="020B0604030504040204" pitchFamily="50" charset="-128"/>
                <a:ea typeface="メイリオ" panose="020B0604030504040204" pitchFamily="50" charset="-128"/>
              </a:rPr>
              <a:t>自らの興味・関心を生かして幅広く学び，</a:t>
            </a:r>
            <a:r>
              <a:rPr lang="ja-JP" altLang="en-US" sz="3600" dirty="0">
                <a:latin typeface="メイリオ" panose="020B0604030504040204" pitchFamily="50" charset="-128"/>
                <a:ea typeface="メイリオ" panose="020B0604030504040204" pitchFamily="50" charset="-128"/>
              </a:rPr>
              <a:t>その過程で見出されるに違いない諸問題を</a:t>
            </a:r>
            <a:r>
              <a:rPr lang="ja-JP" altLang="en-US" sz="3600" b="1" dirty="0">
                <a:solidFill>
                  <a:srgbClr val="FF0000"/>
                </a:solidFill>
                <a:latin typeface="メイリオ" panose="020B0604030504040204" pitchFamily="50" charset="-128"/>
                <a:ea typeface="メイリオ" panose="020B0604030504040204" pitchFamily="50" charset="-128"/>
              </a:rPr>
              <a:t>関連づける広い視野，</a:t>
            </a:r>
            <a:r>
              <a:rPr lang="ja-JP" altLang="en-US" sz="3600" dirty="0">
                <a:latin typeface="メイリオ" panose="020B0604030504040204" pitchFamily="50" charset="-128"/>
                <a:ea typeface="メイリオ" panose="020B0604030504040204" pitchFamily="50" charset="-128"/>
              </a:rPr>
              <a:t>あるいは自らの問題意識を掘り下げて</a:t>
            </a:r>
            <a:r>
              <a:rPr lang="ja-JP" altLang="en-US" sz="3600" b="1" dirty="0">
                <a:solidFill>
                  <a:srgbClr val="FF0000"/>
                </a:solidFill>
                <a:latin typeface="メイリオ" panose="020B0604030504040204" pitchFamily="50" charset="-128"/>
                <a:ea typeface="メイリオ" panose="020B0604030504040204" pitchFamily="50" charset="-128"/>
              </a:rPr>
              <a:t>追究するための深い洞察力を</a:t>
            </a:r>
            <a:r>
              <a:rPr lang="ja-JP" altLang="en-US" sz="3600" b="1" u="sng" dirty="0">
                <a:solidFill>
                  <a:srgbClr val="FF0000"/>
                </a:solidFill>
                <a:latin typeface="メイリオ" panose="020B0604030504040204" pitchFamily="50" charset="-128"/>
                <a:ea typeface="メイリオ" panose="020B0604030504040204" pitchFamily="50" charset="-128"/>
              </a:rPr>
              <a:t>真剣に獲得しようとする人</a:t>
            </a:r>
            <a:r>
              <a:rPr lang="ja-JP" altLang="en-US" sz="3600" dirty="0">
                <a:latin typeface="メイリオ" panose="020B0604030504040204" pitchFamily="50" charset="-128"/>
                <a:ea typeface="メイリオ" panose="020B0604030504040204" pitchFamily="50" charset="-128"/>
              </a:rPr>
              <a:t>を東京大学は歓迎します。 </a:t>
            </a:r>
          </a:p>
        </p:txBody>
      </p:sp>
      <p:sp>
        <p:nvSpPr>
          <p:cNvPr id="5" name="正方形/長方形 4"/>
          <p:cNvSpPr/>
          <p:nvPr/>
        </p:nvSpPr>
        <p:spPr>
          <a:xfrm>
            <a:off x="1110055" y="250984"/>
            <a:ext cx="10475945" cy="707886"/>
          </a:xfrm>
          <a:prstGeom prst="rect">
            <a:avLst/>
          </a:prstGeom>
        </p:spPr>
        <p:txBody>
          <a:bodyPr wrap="none">
            <a:spAutoFit/>
          </a:bodyPr>
          <a:lstStyle/>
          <a:p>
            <a:r>
              <a:rPr lang="ja-JP" altLang="en-US" sz="4000" b="1" dirty="0">
                <a:solidFill>
                  <a:srgbClr val="0070C0"/>
                </a:solidFill>
                <a:latin typeface="HGS創英角ﾎﾟｯﾌﾟ体" pitchFamily="50" charset="-128"/>
                <a:ea typeface="HGS創英角ﾎﾟｯﾌﾟ体" pitchFamily="50" charset="-128"/>
              </a:rPr>
              <a:t>東京大学アドミッション・</a:t>
            </a:r>
            <a:r>
              <a:rPr lang="ja-JP" altLang="en-US" sz="4000" b="1" dirty="0" smtClean="0">
                <a:solidFill>
                  <a:srgbClr val="0070C0"/>
                </a:solidFill>
                <a:latin typeface="HGS創英角ﾎﾟｯﾌﾟ体" pitchFamily="50" charset="-128"/>
                <a:ea typeface="HGS創英角ﾎﾟｯﾌﾟ体" pitchFamily="50" charset="-128"/>
              </a:rPr>
              <a:t>ポリシー（抜粋）</a:t>
            </a:r>
            <a:endParaRPr lang="ja-JP" altLang="en-US" sz="4000" b="1" dirty="0">
              <a:solidFill>
                <a:srgbClr val="0070C0"/>
              </a:solidFill>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520430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37628" y="339770"/>
            <a:ext cx="8844088" cy="707886"/>
          </a:xfrm>
          <a:prstGeom prst="rect">
            <a:avLst/>
          </a:prstGeom>
        </p:spPr>
        <p:txBody>
          <a:bodyPr wrap="none">
            <a:spAutoFit/>
          </a:bodyPr>
          <a:lstStyle/>
          <a:p>
            <a:r>
              <a:rPr lang="ja-JP" altLang="en-US" sz="4000" b="1" dirty="0" smtClean="0">
                <a:solidFill>
                  <a:srgbClr val="0070C0"/>
                </a:solidFill>
                <a:latin typeface="HGP創英角ﾎﾟｯﾌﾟ体" panose="040B0A00000000000000" pitchFamily="50" charset="-128"/>
                <a:ea typeface="HGP創英角ﾎﾟｯﾌﾟ体" panose="040B0A00000000000000" pitchFamily="50" charset="-128"/>
              </a:rPr>
              <a:t>東京大学の入学試験の基本方針（抜粋）</a:t>
            </a:r>
            <a:endParaRPr lang="ja-JP" altLang="en-US" sz="4000" dirty="0">
              <a:solidFill>
                <a:srgbClr val="0070C0"/>
              </a:solidFill>
              <a:latin typeface="HGP創英角ﾎﾟｯﾌﾟ体" panose="040B0A00000000000000" pitchFamily="50" charset="-128"/>
              <a:ea typeface="HGP創英角ﾎﾟｯﾌﾟ体" panose="040B0A00000000000000" pitchFamily="50" charset="-128"/>
            </a:endParaRPr>
          </a:p>
        </p:txBody>
      </p:sp>
      <p:sp>
        <p:nvSpPr>
          <p:cNvPr id="5" name="正方形/長方形 4"/>
          <p:cNvSpPr/>
          <p:nvPr/>
        </p:nvSpPr>
        <p:spPr>
          <a:xfrm>
            <a:off x="87085" y="1271959"/>
            <a:ext cx="12104915" cy="4580741"/>
          </a:xfrm>
          <a:prstGeom prst="rect">
            <a:avLst/>
          </a:prstGeom>
        </p:spPr>
        <p:txBody>
          <a:bodyPr wrap="square">
            <a:spAutoFit/>
          </a:bodyPr>
          <a:lstStyle/>
          <a:p>
            <a:pPr>
              <a:lnSpc>
                <a:spcPts val="5000"/>
              </a:lnSpc>
            </a:pPr>
            <a:r>
              <a:rPr lang="ja-JP" altLang="en-US" sz="2400" dirty="0" smtClean="0"/>
              <a:t>第一に，試験問題の内容は，高等学校教育段階において達成を目指すものと軌を一にしています。</a:t>
            </a:r>
            <a:br>
              <a:rPr lang="ja-JP" altLang="en-US" sz="2400" dirty="0" smtClean="0"/>
            </a:br>
            <a:r>
              <a:rPr lang="ja-JP" altLang="en-US" sz="2400" dirty="0" smtClean="0"/>
              <a:t>第二に，入学後の教養教育に十分に対応できる資質として，文系・理系にとらわれず幅広く学習し，国際的な広い視野と外国語によるコミュニケーション能力を備えていることを重視します。</a:t>
            </a:r>
            <a:r>
              <a:rPr lang="ja-JP" altLang="en-US" sz="3200" dirty="0" smtClean="0"/>
              <a:t> </a:t>
            </a:r>
            <a:endParaRPr lang="en-US" altLang="ja-JP" sz="3200" dirty="0" smtClean="0"/>
          </a:p>
          <a:p>
            <a:pPr>
              <a:lnSpc>
                <a:spcPts val="5000"/>
              </a:lnSpc>
            </a:pPr>
            <a:r>
              <a:rPr lang="ja-JP" altLang="en-US" sz="3200" b="1" dirty="0" smtClean="0"/>
              <a:t> 第三に，</a:t>
            </a:r>
            <a:r>
              <a:rPr lang="ja-JP" altLang="en-US" sz="3200" b="1" dirty="0" smtClean="0">
                <a:solidFill>
                  <a:srgbClr val="0070C0"/>
                </a:solidFill>
              </a:rPr>
              <a:t>知識を詰めこむことよりも，</a:t>
            </a:r>
            <a:endParaRPr lang="en-US" altLang="ja-JP" sz="3200" b="1" dirty="0" smtClean="0">
              <a:solidFill>
                <a:srgbClr val="0070C0"/>
              </a:solidFill>
            </a:endParaRPr>
          </a:p>
          <a:p>
            <a:pPr>
              <a:lnSpc>
                <a:spcPts val="5000"/>
              </a:lnSpc>
            </a:pPr>
            <a:r>
              <a:rPr lang="ja-JP" altLang="en-US" sz="3200" b="1" dirty="0">
                <a:solidFill>
                  <a:srgbClr val="FF0000"/>
                </a:solidFill>
              </a:rPr>
              <a:t>　</a:t>
            </a:r>
            <a:r>
              <a:rPr lang="ja-JP" altLang="en-US" sz="3200" b="1" dirty="0" smtClean="0">
                <a:solidFill>
                  <a:srgbClr val="FF0000"/>
                </a:solidFill>
              </a:rPr>
              <a:t>持っている知識を関連づけて解を導く能力の高さを重視</a:t>
            </a:r>
            <a:r>
              <a:rPr lang="ja-JP" altLang="en-US" sz="3200" b="1" dirty="0" smtClean="0"/>
              <a:t>します。</a:t>
            </a:r>
            <a:endParaRPr lang="ja-JP" altLang="en-US" sz="3200" b="1" dirty="0"/>
          </a:p>
        </p:txBody>
      </p:sp>
    </p:spTree>
    <p:extLst>
      <p:ext uri="{BB962C8B-B14F-4D97-AF65-F5344CB8AC3E}">
        <p14:creationId xmlns:p14="http://schemas.microsoft.com/office/powerpoint/2010/main" val="135014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t="24150"/>
          <a:stretch/>
        </p:blipFill>
        <p:spPr>
          <a:xfrm>
            <a:off x="-260501" y="49696"/>
            <a:ext cx="6356501" cy="6758608"/>
          </a:xfrm>
          <a:prstGeom prst="rect">
            <a:avLst/>
          </a:prstGeom>
        </p:spPr>
      </p:pic>
      <p:sp>
        <p:nvSpPr>
          <p:cNvPr id="6" name="テキスト ボックス 5"/>
          <p:cNvSpPr txBox="1"/>
          <p:nvPr/>
        </p:nvSpPr>
        <p:spPr>
          <a:xfrm>
            <a:off x="5591944" y="374168"/>
            <a:ext cx="6384032" cy="5863144"/>
          </a:xfrm>
          <a:prstGeom prst="rect">
            <a:avLst/>
          </a:prstGeom>
          <a:noFill/>
        </p:spPr>
        <p:txBody>
          <a:bodyPr wrap="square" rtlCol="0">
            <a:spAutoFit/>
          </a:bodyPr>
          <a:lstStyle/>
          <a:p>
            <a:pPr>
              <a:lnSpc>
                <a:spcPts val="5000"/>
              </a:lnSpc>
            </a:pPr>
            <a:r>
              <a:rPr kumimoji="1" lang="en-US" altLang="ja-JP" sz="3200" dirty="0" smtClean="0"/>
              <a:t>W. Eugene Smith </a:t>
            </a:r>
            <a:r>
              <a:rPr kumimoji="1" lang="ja-JP" altLang="en-US" sz="3200" dirty="0" smtClean="0"/>
              <a:t>による</a:t>
            </a:r>
            <a:r>
              <a:rPr kumimoji="1" lang="en-US" altLang="ja-JP" sz="3200" dirty="0" smtClean="0"/>
              <a:t>The Walk To Paradise Garden </a:t>
            </a:r>
            <a:r>
              <a:rPr kumimoji="1" lang="ja-JP" altLang="en-US" sz="3200" dirty="0" smtClean="0"/>
              <a:t>と題された</a:t>
            </a:r>
            <a:endParaRPr kumimoji="1" lang="en-US" altLang="ja-JP" sz="3200" dirty="0" smtClean="0"/>
          </a:p>
          <a:p>
            <a:pPr>
              <a:lnSpc>
                <a:spcPts val="5000"/>
              </a:lnSpc>
            </a:pPr>
            <a:r>
              <a:rPr kumimoji="1" lang="ja-JP" altLang="en-US" sz="3200" dirty="0" smtClean="0"/>
              <a:t>写真です。男性は写真右の男の子に，女性は左の女の子になったと仮定して，</a:t>
            </a:r>
            <a:r>
              <a:rPr kumimoji="1" lang="ja-JP" altLang="en-US" sz="3200" b="1" dirty="0" smtClean="0">
                <a:solidFill>
                  <a:srgbClr val="0070C0"/>
                </a:solidFill>
              </a:rPr>
              <a:t>彼らは</a:t>
            </a:r>
            <a:r>
              <a:rPr lang="ja-JP" altLang="en-US" sz="3200" b="1" dirty="0" smtClean="0">
                <a:solidFill>
                  <a:srgbClr val="0070C0"/>
                </a:solidFill>
              </a:rPr>
              <a:t>何を考え，これからどこに行こうとしているのか</a:t>
            </a:r>
            <a:endParaRPr lang="en-US" altLang="ja-JP" sz="3200" b="1" dirty="0" smtClean="0">
              <a:solidFill>
                <a:srgbClr val="0070C0"/>
              </a:solidFill>
            </a:endParaRPr>
          </a:p>
          <a:p>
            <a:pPr>
              <a:lnSpc>
                <a:spcPts val="5000"/>
              </a:lnSpc>
            </a:pPr>
            <a:r>
              <a:rPr lang="ja-JP" altLang="en-US" sz="3200" b="1" dirty="0" smtClean="0">
                <a:solidFill>
                  <a:srgbClr val="0070C0"/>
                </a:solidFill>
              </a:rPr>
              <a:t>８００字以内で述べなさい</a:t>
            </a:r>
            <a:r>
              <a:rPr lang="ja-JP" altLang="en-US" sz="3200" dirty="0" smtClean="0"/>
              <a:t>。</a:t>
            </a:r>
            <a:endParaRPr lang="en-US" altLang="ja-JP" sz="3200" dirty="0" smtClean="0"/>
          </a:p>
          <a:p>
            <a:pPr>
              <a:lnSpc>
                <a:spcPts val="5000"/>
              </a:lnSpc>
            </a:pPr>
            <a:r>
              <a:rPr kumimoji="1" lang="ja-JP" altLang="en-US" sz="3200" dirty="0" smtClean="0"/>
              <a:t>平成２４年度</a:t>
            </a:r>
            <a:r>
              <a:rPr kumimoji="1" lang="ja-JP" altLang="en-US" sz="3600" b="1" dirty="0" smtClean="0">
                <a:solidFill>
                  <a:srgbClr val="FF0000"/>
                </a:solidFill>
              </a:rPr>
              <a:t>順天堂大学医学部</a:t>
            </a:r>
            <a:r>
              <a:rPr kumimoji="1" lang="ja-JP" altLang="en-US" sz="3200" dirty="0" smtClean="0"/>
              <a:t>　</a:t>
            </a:r>
            <a:endParaRPr kumimoji="1" lang="en-US" altLang="ja-JP" sz="3200" dirty="0" smtClean="0"/>
          </a:p>
          <a:p>
            <a:pPr>
              <a:lnSpc>
                <a:spcPts val="5000"/>
              </a:lnSpc>
            </a:pPr>
            <a:r>
              <a:rPr kumimoji="1" lang="ja-JP" altLang="en-US" sz="3200" dirty="0" smtClean="0"/>
              <a:t>小論文課題</a:t>
            </a:r>
            <a:endParaRPr kumimoji="1" lang="ja-JP" altLang="en-US" sz="3200" dirty="0"/>
          </a:p>
        </p:txBody>
      </p:sp>
    </p:spTree>
    <p:extLst>
      <p:ext uri="{BB962C8B-B14F-4D97-AF65-F5344CB8AC3E}">
        <p14:creationId xmlns:p14="http://schemas.microsoft.com/office/powerpoint/2010/main" val="2959192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2537" y="105656"/>
            <a:ext cx="8229600" cy="1066800"/>
          </a:xfrm>
        </p:spPr>
        <p:txBody>
          <a:bodyPr/>
          <a:lstStyle/>
          <a:p>
            <a:r>
              <a:rPr kumimoji="1" lang="ja-JP" altLang="en-US" b="1" dirty="0" smtClean="0"/>
              <a:t>探究</a:t>
            </a:r>
            <a:r>
              <a:rPr kumimoji="1" lang="ja-JP" altLang="en-US" dirty="0" smtClean="0"/>
              <a:t>とは</a:t>
            </a:r>
            <a:endParaRPr kumimoji="1" lang="ja-JP" altLang="en-US" dirty="0"/>
          </a:p>
        </p:txBody>
      </p:sp>
      <p:sp>
        <p:nvSpPr>
          <p:cNvPr id="5" name="コンテンツ プレースホルダー 2"/>
          <p:cNvSpPr>
            <a:spLocks noGrp="1"/>
          </p:cNvSpPr>
          <p:nvPr>
            <p:ph idx="1"/>
          </p:nvPr>
        </p:nvSpPr>
        <p:spPr>
          <a:xfrm>
            <a:off x="1476316" y="1009437"/>
            <a:ext cx="9920627" cy="4525963"/>
          </a:xfrm>
        </p:spPr>
        <p:txBody>
          <a:bodyPr>
            <a:normAutofit/>
          </a:bodyPr>
          <a:lstStyle/>
          <a:p>
            <a:pPr>
              <a:lnSpc>
                <a:spcPts val="5000"/>
              </a:lnSpc>
            </a:pPr>
            <a:r>
              <a:rPr lang="ja-JP" altLang="en-US" sz="4000" b="1" dirty="0" smtClean="0">
                <a:solidFill>
                  <a:srgbClr val="0070C0"/>
                </a:solidFill>
              </a:rPr>
              <a:t>自分</a:t>
            </a:r>
            <a:r>
              <a:rPr lang="ja-JP" altLang="en-US" sz="4000" b="1" dirty="0">
                <a:solidFill>
                  <a:srgbClr val="0070C0"/>
                </a:solidFill>
              </a:rPr>
              <a:t>が知りたいと思ったこと</a:t>
            </a:r>
            <a:r>
              <a:rPr lang="ja-JP" altLang="en-US" sz="4000" dirty="0"/>
              <a:t>を，</a:t>
            </a:r>
          </a:p>
          <a:p>
            <a:pPr>
              <a:lnSpc>
                <a:spcPts val="5000"/>
              </a:lnSpc>
            </a:pPr>
            <a:r>
              <a:rPr lang="ja-JP" altLang="en-US" sz="4000" b="1" dirty="0">
                <a:solidFill>
                  <a:srgbClr val="0070C0"/>
                </a:solidFill>
              </a:rPr>
              <a:t>自分で調べたり，実験したり</a:t>
            </a:r>
            <a:r>
              <a:rPr lang="ja-JP" altLang="en-US" sz="4000" dirty="0"/>
              <a:t>しながら，</a:t>
            </a:r>
          </a:p>
          <a:p>
            <a:pPr>
              <a:lnSpc>
                <a:spcPts val="5000"/>
              </a:lnSpc>
            </a:pPr>
            <a:r>
              <a:rPr lang="ja-JP" altLang="en-US" sz="4000" b="1" dirty="0">
                <a:solidFill>
                  <a:srgbClr val="0070C0"/>
                </a:solidFill>
              </a:rPr>
              <a:t>自分の頭で考え</a:t>
            </a:r>
            <a:r>
              <a:rPr lang="ja-JP" altLang="en-US" sz="4000" dirty="0">
                <a:solidFill>
                  <a:srgbClr val="0070C0"/>
                </a:solidFill>
              </a:rPr>
              <a:t>，</a:t>
            </a:r>
          </a:p>
          <a:p>
            <a:pPr>
              <a:lnSpc>
                <a:spcPts val="5000"/>
              </a:lnSpc>
            </a:pPr>
            <a:r>
              <a:rPr lang="ja-JP" altLang="en-US" sz="4000" b="1" dirty="0">
                <a:solidFill>
                  <a:srgbClr val="0070C0"/>
                </a:solidFill>
              </a:rPr>
              <a:t>まとめ、発表する</a:t>
            </a:r>
            <a:r>
              <a:rPr lang="ja-JP" altLang="en-US" sz="4000" dirty="0" smtClean="0"/>
              <a:t>こと</a:t>
            </a:r>
            <a:endParaRPr lang="ja-JP" altLang="en-US" sz="4000" dirty="0"/>
          </a:p>
        </p:txBody>
      </p:sp>
      <p:sp>
        <p:nvSpPr>
          <p:cNvPr id="6" name="テキスト ボックス 5"/>
          <p:cNvSpPr txBox="1"/>
          <p:nvPr/>
        </p:nvSpPr>
        <p:spPr>
          <a:xfrm>
            <a:off x="2864839" y="5372381"/>
            <a:ext cx="4176464" cy="1015663"/>
          </a:xfrm>
          <a:prstGeom prst="rect">
            <a:avLst/>
          </a:prstGeom>
          <a:noFill/>
        </p:spPr>
        <p:txBody>
          <a:bodyPr wrap="square" rtlCol="0">
            <a:spAutoFit/>
          </a:bodyPr>
          <a:lstStyle/>
          <a:p>
            <a:r>
              <a:rPr kumimoji="1" lang="ja-JP" altLang="en-US" sz="6000" b="1" dirty="0" smtClean="0">
                <a:solidFill>
                  <a:srgbClr val="FF0000"/>
                </a:solidFill>
              </a:rPr>
              <a:t>楽しい</a:t>
            </a:r>
            <a:endParaRPr kumimoji="1" lang="ja-JP" altLang="en-US" sz="6000" b="1" dirty="0">
              <a:solidFill>
                <a:srgbClr val="FF0000"/>
              </a:solidFill>
            </a:endParaRPr>
          </a:p>
        </p:txBody>
      </p:sp>
      <p:sp>
        <p:nvSpPr>
          <p:cNvPr id="7" name="テキスト ボックス 6"/>
          <p:cNvSpPr txBox="1"/>
          <p:nvPr/>
        </p:nvSpPr>
        <p:spPr>
          <a:xfrm>
            <a:off x="2864839" y="4299856"/>
            <a:ext cx="6840760" cy="1015663"/>
          </a:xfrm>
          <a:prstGeom prst="rect">
            <a:avLst/>
          </a:prstGeom>
          <a:noFill/>
        </p:spPr>
        <p:txBody>
          <a:bodyPr wrap="square" rtlCol="0">
            <a:spAutoFit/>
          </a:bodyPr>
          <a:lstStyle/>
          <a:p>
            <a:r>
              <a:rPr kumimoji="1" lang="ja-JP" altLang="en-US" sz="6000" b="1" dirty="0" smtClean="0">
                <a:solidFill>
                  <a:srgbClr val="FF0000"/>
                </a:solidFill>
              </a:rPr>
              <a:t>知的好奇心が刺激</a:t>
            </a:r>
            <a:endParaRPr kumimoji="1" lang="ja-JP" altLang="en-US" sz="6000" b="1" dirty="0">
              <a:solidFill>
                <a:srgbClr val="FF0000"/>
              </a:solidFill>
            </a:endParaRPr>
          </a:p>
        </p:txBody>
      </p:sp>
    </p:spTree>
    <p:extLst>
      <p:ext uri="{BB962C8B-B14F-4D97-AF65-F5344CB8AC3E}">
        <p14:creationId xmlns:p14="http://schemas.microsoft.com/office/powerpoint/2010/main" val="207474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331206" y="1072475"/>
            <a:ext cx="11529588" cy="3010639"/>
          </a:xfrm>
        </p:spPr>
        <p:txBody>
          <a:bodyPr/>
          <a:lstStyle/>
          <a:p>
            <a:r>
              <a:rPr kumimoji="1" lang="ja-JP" altLang="en-US" sz="5400" b="1" dirty="0" smtClean="0">
                <a:solidFill>
                  <a:srgbClr val="0070C0"/>
                </a:solidFill>
              </a:rPr>
              <a:t>答えのない問題</a:t>
            </a:r>
            <a:endParaRPr kumimoji="1" lang="en-US" altLang="ja-JP" sz="5400" b="1" dirty="0" smtClean="0">
              <a:solidFill>
                <a:srgbClr val="0070C0"/>
              </a:solidFill>
            </a:endParaRPr>
          </a:p>
          <a:p>
            <a:endParaRPr lang="en-US" altLang="ja-JP" dirty="0"/>
          </a:p>
          <a:p>
            <a:endParaRPr kumimoji="1" lang="en-US" altLang="ja-JP" dirty="0" smtClean="0"/>
          </a:p>
          <a:p>
            <a:r>
              <a:rPr lang="ja-JP" altLang="en-US" sz="5400" b="1" dirty="0">
                <a:solidFill>
                  <a:srgbClr val="FF0000"/>
                </a:solidFill>
              </a:rPr>
              <a:t>条件</a:t>
            </a:r>
            <a:r>
              <a:rPr lang="ja-JP" altLang="en-US" sz="5400" b="1" dirty="0" smtClean="0">
                <a:solidFill>
                  <a:srgbClr val="FF0000"/>
                </a:solidFill>
              </a:rPr>
              <a:t>を</a:t>
            </a:r>
            <a:r>
              <a:rPr lang="ja-JP" altLang="en-US" sz="5400" b="1" dirty="0">
                <a:solidFill>
                  <a:srgbClr val="FF0000"/>
                </a:solidFill>
              </a:rPr>
              <a:t>設定</a:t>
            </a:r>
            <a:r>
              <a:rPr lang="ja-JP" altLang="en-US" sz="5400" b="1" dirty="0" smtClean="0">
                <a:solidFill>
                  <a:srgbClr val="FF0000"/>
                </a:solidFill>
              </a:rPr>
              <a:t>して、最適な解を求める</a:t>
            </a:r>
            <a:endParaRPr kumimoji="1" lang="ja-JP" altLang="en-US" sz="5400" b="1" dirty="0">
              <a:solidFill>
                <a:srgbClr val="FF0000"/>
              </a:solidFill>
            </a:endParaRPr>
          </a:p>
        </p:txBody>
      </p:sp>
    </p:spTree>
    <p:extLst>
      <p:ext uri="{BB962C8B-B14F-4D97-AF65-F5344CB8AC3E}">
        <p14:creationId xmlns:p14="http://schemas.microsoft.com/office/powerpoint/2010/main" val="410172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77229" y="1281064"/>
            <a:ext cx="11068255" cy="182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mn-lt"/>
              </a:rPr>
              <a:t>七尾高校は</a:t>
            </a:r>
            <a:r>
              <a:rPr lang="ja-JP" altLang="en-US" sz="8800" b="1" dirty="0" smtClean="0">
                <a:latin typeface="+mn-lt"/>
              </a:rPr>
              <a:t>ＳＳＨ指定校</a:t>
            </a:r>
            <a:r>
              <a:rPr lang="ja-JP" altLang="en-US" dirty="0" smtClean="0">
                <a:latin typeface="+mn-lt"/>
              </a:rPr>
              <a:t>です</a:t>
            </a:r>
            <a:endParaRPr lang="ja-JP" altLang="en-US" dirty="0">
              <a:latin typeface="+mn-lt"/>
            </a:endParaRPr>
          </a:p>
        </p:txBody>
      </p:sp>
      <p:sp>
        <p:nvSpPr>
          <p:cNvPr id="5" name="サブタイトル 2"/>
          <p:cNvSpPr txBox="1">
            <a:spLocks/>
          </p:cNvSpPr>
          <p:nvPr/>
        </p:nvSpPr>
        <p:spPr>
          <a:xfrm>
            <a:off x="377229" y="3429000"/>
            <a:ext cx="11814771" cy="1473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7200" b="1" dirty="0" smtClean="0">
                <a:solidFill>
                  <a:srgbClr val="FF0000"/>
                </a:solidFill>
                <a:ea typeface="Gulim" panose="020B0600000101010101" pitchFamily="34" charset="-127"/>
              </a:rPr>
              <a:t>S</a:t>
            </a:r>
            <a:r>
              <a:rPr lang="en-US" altLang="ja-JP" sz="7200" dirty="0" smtClean="0">
                <a:ea typeface="Gulim" panose="020B0600000101010101" pitchFamily="34" charset="-127"/>
              </a:rPr>
              <a:t>uper </a:t>
            </a:r>
            <a:r>
              <a:rPr lang="en-US" altLang="ja-JP" sz="7200" b="1" dirty="0" smtClean="0">
                <a:solidFill>
                  <a:srgbClr val="FF0000"/>
                </a:solidFill>
                <a:ea typeface="Gulim" panose="020B0600000101010101" pitchFamily="34" charset="-127"/>
              </a:rPr>
              <a:t>S</a:t>
            </a:r>
            <a:r>
              <a:rPr lang="en-US" altLang="ja-JP" sz="7200" dirty="0" smtClean="0">
                <a:ea typeface="Gulim" panose="020B0600000101010101" pitchFamily="34" charset="-127"/>
              </a:rPr>
              <a:t>cience </a:t>
            </a:r>
            <a:r>
              <a:rPr lang="en-US" altLang="ja-JP" sz="7200" b="1" dirty="0" smtClean="0">
                <a:solidFill>
                  <a:srgbClr val="FF0000"/>
                </a:solidFill>
                <a:ea typeface="Gulim" panose="020B0600000101010101" pitchFamily="34" charset="-127"/>
              </a:rPr>
              <a:t>H</a:t>
            </a:r>
            <a:r>
              <a:rPr lang="en-US" altLang="ja-JP" sz="7200" dirty="0" smtClean="0">
                <a:ea typeface="Gulim" panose="020B0600000101010101" pitchFamily="34" charset="-127"/>
              </a:rPr>
              <a:t>igh school</a:t>
            </a:r>
            <a:endParaRPr lang="ja-JP" altLang="en-US" sz="7200" dirty="0">
              <a:ea typeface="Gulim" panose="020B0600000101010101" pitchFamily="34" charset="-127"/>
            </a:endParaRPr>
          </a:p>
        </p:txBody>
      </p:sp>
    </p:spTree>
    <p:extLst>
      <p:ext uri="{BB962C8B-B14F-4D97-AF65-F5344CB8AC3E}">
        <p14:creationId xmlns:p14="http://schemas.microsoft.com/office/powerpoint/2010/main" val="32394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97618" y="183339"/>
            <a:ext cx="11263219" cy="1066800"/>
          </a:xfrm>
        </p:spPr>
        <p:txBody>
          <a:bodyPr>
            <a:normAutofit/>
          </a:bodyPr>
          <a:lstStyle/>
          <a:p>
            <a:r>
              <a:rPr lang="ja-JP" altLang="en-US" sz="4800" b="1" dirty="0">
                <a:solidFill>
                  <a:srgbClr val="0070C0"/>
                </a:solidFill>
              </a:rPr>
              <a:t>身に付ける力の観点</a:t>
            </a:r>
            <a:endParaRPr kumimoji="1" lang="ja-JP" altLang="en-US" sz="4800" b="1" dirty="0">
              <a:solidFill>
                <a:srgbClr val="0070C0"/>
              </a:solidFill>
            </a:endParaRPr>
          </a:p>
        </p:txBody>
      </p:sp>
      <p:sp>
        <p:nvSpPr>
          <p:cNvPr id="5" name="コンテンツ プレースホルダー 2"/>
          <p:cNvSpPr>
            <a:spLocks noGrp="1"/>
          </p:cNvSpPr>
          <p:nvPr>
            <p:ph idx="1"/>
          </p:nvPr>
        </p:nvSpPr>
        <p:spPr>
          <a:xfrm>
            <a:off x="40351" y="1054371"/>
            <a:ext cx="12507752" cy="5871530"/>
          </a:xfrm>
        </p:spPr>
        <p:txBody>
          <a:bodyPr>
            <a:noAutofit/>
          </a:bodyPr>
          <a:lstStyle/>
          <a:p>
            <a:pPr marL="109728" indent="0">
              <a:lnSpc>
                <a:spcPts val="4500"/>
              </a:lnSpc>
              <a:buNone/>
            </a:pPr>
            <a:r>
              <a:rPr lang="ja-JP" altLang="en-US" sz="3600" b="1" dirty="0" smtClean="0"/>
              <a:t>・思考力</a:t>
            </a:r>
            <a:endParaRPr lang="en-US" altLang="ja-JP" sz="3600" b="1" dirty="0" smtClean="0"/>
          </a:p>
          <a:p>
            <a:pPr marL="109728" indent="0">
              <a:lnSpc>
                <a:spcPts val="4500"/>
              </a:lnSpc>
              <a:buNone/>
            </a:pPr>
            <a:r>
              <a:rPr lang="ja-JP" altLang="en-US" sz="3200" dirty="0"/>
              <a:t>　</a:t>
            </a:r>
            <a:r>
              <a:rPr lang="ja-JP" altLang="en-US" sz="3200" dirty="0" smtClean="0"/>
              <a:t>　　</a:t>
            </a:r>
            <a:r>
              <a:rPr lang="ja-JP" altLang="en-US" sz="3600" b="1" dirty="0" smtClean="0">
                <a:solidFill>
                  <a:srgbClr val="FF0000"/>
                </a:solidFill>
              </a:rPr>
              <a:t>論理的</a:t>
            </a:r>
            <a:r>
              <a:rPr lang="ja-JP" altLang="en-US" sz="3600" b="1" dirty="0">
                <a:solidFill>
                  <a:srgbClr val="FF0000"/>
                </a:solidFill>
              </a:rPr>
              <a:t>思考力，批判的思考力，創造的</a:t>
            </a:r>
            <a:r>
              <a:rPr lang="ja-JP" altLang="en-US" sz="3600" b="1" dirty="0" smtClean="0">
                <a:solidFill>
                  <a:srgbClr val="FF0000"/>
                </a:solidFill>
              </a:rPr>
              <a:t>思考力</a:t>
            </a:r>
            <a:endParaRPr lang="en-US" altLang="ja-JP" sz="3200" b="1" dirty="0" smtClean="0">
              <a:solidFill>
                <a:srgbClr val="FF0000"/>
              </a:solidFill>
            </a:endParaRPr>
          </a:p>
          <a:p>
            <a:pPr marL="109728" indent="0">
              <a:lnSpc>
                <a:spcPts val="4500"/>
              </a:lnSpc>
              <a:buNone/>
            </a:pPr>
            <a:r>
              <a:rPr lang="ja-JP" altLang="en-US" sz="3600" b="1" dirty="0" smtClean="0"/>
              <a:t>・探究力</a:t>
            </a:r>
            <a:endParaRPr lang="en-US" altLang="ja-JP" sz="3600" b="1" dirty="0"/>
          </a:p>
          <a:p>
            <a:pPr marL="109728" indent="0">
              <a:lnSpc>
                <a:spcPts val="4500"/>
              </a:lnSpc>
              <a:buNone/>
            </a:pPr>
            <a:r>
              <a:rPr lang="ja-JP" altLang="en-US" sz="3200" dirty="0"/>
              <a:t>　</a:t>
            </a:r>
            <a:r>
              <a:rPr lang="ja-JP" altLang="en-US" sz="3200" dirty="0" smtClean="0"/>
              <a:t>　　</a:t>
            </a:r>
            <a:r>
              <a:rPr lang="ja-JP" altLang="en-US" sz="3600" b="1" dirty="0" smtClean="0">
                <a:solidFill>
                  <a:srgbClr val="FF0000"/>
                </a:solidFill>
              </a:rPr>
              <a:t>課題</a:t>
            </a:r>
            <a:r>
              <a:rPr lang="ja-JP" altLang="en-US" sz="3600" b="1" dirty="0">
                <a:solidFill>
                  <a:srgbClr val="FF0000"/>
                </a:solidFill>
              </a:rPr>
              <a:t>発見能力，課題探究能力，課題解決</a:t>
            </a:r>
            <a:r>
              <a:rPr lang="ja-JP" altLang="en-US" sz="3600" b="1" dirty="0" smtClean="0">
                <a:solidFill>
                  <a:srgbClr val="FF0000"/>
                </a:solidFill>
              </a:rPr>
              <a:t>能力</a:t>
            </a:r>
            <a:endParaRPr lang="en-US" altLang="ja-JP" sz="3600" b="1" dirty="0">
              <a:solidFill>
                <a:srgbClr val="FF0000"/>
              </a:solidFill>
            </a:endParaRPr>
          </a:p>
          <a:p>
            <a:pPr marL="109728" indent="0">
              <a:lnSpc>
                <a:spcPts val="4500"/>
              </a:lnSpc>
              <a:buNone/>
            </a:pPr>
            <a:r>
              <a:rPr lang="ja-JP" altLang="en-US" sz="3600" b="1" dirty="0" smtClean="0"/>
              <a:t>・表現力</a:t>
            </a:r>
            <a:endParaRPr lang="en-US" altLang="ja-JP" sz="3600" b="1" dirty="0"/>
          </a:p>
          <a:p>
            <a:pPr marL="109728" indent="0">
              <a:lnSpc>
                <a:spcPts val="4500"/>
              </a:lnSpc>
              <a:buNone/>
            </a:pPr>
            <a:r>
              <a:rPr lang="ja-JP" altLang="en-US" sz="3200" dirty="0"/>
              <a:t>　</a:t>
            </a:r>
            <a:r>
              <a:rPr lang="ja-JP" altLang="en-US" sz="3200" dirty="0" smtClean="0"/>
              <a:t>　　</a:t>
            </a:r>
            <a:r>
              <a:rPr lang="ja-JP" altLang="en-US" sz="3600" b="1" dirty="0" smtClean="0">
                <a:solidFill>
                  <a:srgbClr val="FF0000"/>
                </a:solidFill>
              </a:rPr>
              <a:t>コミュニケーション</a:t>
            </a:r>
            <a:r>
              <a:rPr lang="ja-JP" altLang="en-US" sz="3600" b="1" dirty="0">
                <a:solidFill>
                  <a:srgbClr val="FF0000"/>
                </a:solidFill>
              </a:rPr>
              <a:t>能力，プレゼンテーション</a:t>
            </a:r>
            <a:r>
              <a:rPr lang="ja-JP" altLang="en-US" sz="3600" b="1" dirty="0" smtClean="0">
                <a:solidFill>
                  <a:srgbClr val="FF0000"/>
                </a:solidFill>
              </a:rPr>
              <a:t>能力</a:t>
            </a:r>
            <a:endParaRPr lang="en-US" altLang="ja-JP" sz="3600" b="1" dirty="0" smtClean="0">
              <a:solidFill>
                <a:srgbClr val="FF0000"/>
              </a:solidFill>
            </a:endParaRPr>
          </a:p>
          <a:p>
            <a:pPr marL="109728" indent="0">
              <a:lnSpc>
                <a:spcPts val="4500"/>
              </a:lnSpc>
              <a:buNone/>
            </a:pPr>
            <a:r>
              <a:rPr lang="ja-JP" altLang="en-US" sz="3600" b="1" dirty="0" smtClean="0"/>
              <a:t>・創造性</a:t>
            </a:r>
            <a:r>
              <a:rPr lang="ja-JP" altLang="en-US" sz="3600" b="1" dirty="0"/>
              <a:t>・</a:t>
            </a:r>
            <a:r>
              <a:rPr lang="ja-JP" altLang="en-US" sz="3600" b="1" dirty="0" smtClean="0"/>
              <a:t>独創性</a:t>
            </a:r>
            <a:endParaRPr lang="en-US" altLang="ja-JP" sz="3600" b="1" dirty="0" smtClean="0"/>
          </a:p>
          <a:p>
            <a:pPr marL="109728" indent="0">
              <a:lnSpc>
                <a:spcPts val="4500"/>
              </a:lnSpc>
              <a:buNone/>
            </a:pPr>
            <a:r>
              <a:rPr lang="ja-JP" altLang="en-US" sz="3200" dirty="0"/>
              <a:t>　</a:t>
            </a:r>
            <a:r>
              <a:rPr lang="ja-JP" altLang="en-US" sz="3200" dirty="0" smtClean="0"/>
              <a:t>　　</a:t>
            </a:r>
            <a:r>
              <a:rPr lang="ja-JP" altLang="en-US" sz="3600" b="1" dirty="0" smtClean="0">
                <a:solidFill>
                  <a:srgbClr val="FF0000"/>
                </a:solidFill>
              </a:rPr>
              <a:t>発想</a:t>
            </a:r>
            <a:r>
              <a:rPr lang="ja-JP" altLang="en-US" sz="3600" b="1" dirty="0">
                <a:solidFill>
                  <a:srgbClr val="FF0000"/>
                </a:solidFill>
              </a:rPr>
              <a:t>，</a:t>
            </a:r>
            <a:r>
              <a:rPr lang="ja-JP" altLang="en-US" sz="3600" b="1" dirty="0" smtClean="0">
                <a:solidFill>
                  <a:srgbClr val="FF0000"/>
                </a:solidFill>
              </a:rPr>
              <a:t>着眼</a:t>
            </a:r>
            <a:endParaRPr kumimoji="1" lang="ja-JP" altLang="en-US" sz="3600" b="1" dirty="0">
              <a:solidFill>
                <a:srgbClr val="FF0000"/>
              </a:solidFill>
            </a:endParaRPr>
          </a:p>
        </p:txBody>
      </p:sp>
    </p:spTree>
    <p:extLst>
      <p:ext uri="{BB962C8B-B14F-4D97-AF65-F5344CB8AC3E}">
        <p14:creationId xmlns:p14="http://schemas.microsoft.com/office/powerpoint/2010/main" val="340548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15310" y="222693"/>
            <a:ext cx="8229600" cy="1066800"/>
          </a:xfrm>
        </p:spPr>
        <p:txBody>
          <a:bodyPr/>
          <a:lstStyle/>
          <a:p>
            <a:r>
              <a:rPr kumimoji="1" lang="ja-JP" altLang="en-US" b="1" dirty="0" smtClean="0">
                <a:solidFill>
                  <a:srgbClr val="0070C0"/>
                </a:solidFill>
              </a:rPr>
              <a:t>３年間の流れ</a:t>
            </a:r>
            <a:endParaRPr kumimoji="1" lang="ja-JP" altLang="en-US" b="1" dirty="0">
              <a:solidFill>
                <a:srgbClr val="0070C0"/>
              </a:solidFill>
            </a:endParaRPr>
          </a:p>
        </p:txBody>
      </p:sp>
      <p:pic>
        <p:nvPicPr>
          <p:cNvPr id="5" name="Picture 3" descr="３年間の流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9249" y="912991"/>
            <a:ext cx="8864375" cy="604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7043440" y="4799549"/>
            <a:ext cx="4726065" cy="707886"/>
          </a:xfrm>
          <a:prstGeom prst="rect">
            <a:avLst/>
          </a:prstGeom>
          <a:noFill/>
        </p:spPr>
        <p:txBody>
          <a:bodyPr wrap="square" rtlCol="0">
            <a:spAutoFit/>
          </a:bodyPr>
          <a:lstStyle/>
          <a:p>
            <a:r>
              <a:rPr kumimoji="1" lang="ja-JP" altLang="en-US" sz="4000" b="1" dirty="0" smtClean="0">
                <a:solidFill>
                  <a:srgbClr val="FF0000"/>
                </a:solidFill>
                <a:latin typeface="+mn-ea"/>
              </a:rPr>
              <a:t>探究スキルの習得</a:t>
            </a:r>
            <a:endParaRPr kumimoji="1" lang="ja-JP" altLang="en-US" sz="4000" b="1" dirty="0">
              <a:solidFill>
                <a:srgbClr val="FF0000"/>
              </a:solidFill>
              <a:latin typeface="+mn-ea"/>
            </a:endParaRPr>
          </a:p>
        </p:txBody>
      </p:sp>
      <p:sp>
        <p:nvSpPr>
          <p:cNvPr id="7" name="テキスト ボックス 6"/>
          <p:cNvSpPr txBox="1"/>
          <p:nvPr/>
        </p:nvSpPr>
        <p:spPr>
          <a:xfrm>
            <a:off x="7041494" y="2573688"/>
            <a:ext cx="4791386" cy="707886"/>
          </a:xfrm>
          <a:prstGeom prst="rect">
            <a:avLst/>
          </a:prstGeom>
          <a:noFill/>
        </p:spPr>
        <p:txBody>
          <a:bodyPr wrap="square" rtlCol="0">
            <a:spAutoFit/>
          </a:bodyPr>
          <a:lstStyle/>
          <a:p>
            <a:r>
              <a:rPr kumimoji="1" lang="ja-JP" altLang="en-US" sz="4000" b="1" dirty="0" smtClean="0">
                <a:solidFill>
                  <a:srgbClr val="FF0000"/>
                </a:solidFill>
                <a:latin typeface="+mj-ea"/>
                <a:ea typeface="+mj-ea"/>
              </a:rPr>
              <a:t>探究能力の活用</a:t>
            </a:r>
            <a:endParaRPr kumimoji="1" lang="ja-JP" altLang="en-US" sz="4000" b="1" dirty="0">
              <a:solidFill>
                <a:srgbClr val="FF0000"/>
              </a:solidFill>
              <a:latin typeface="+mj-ea"/>
              <a:ea typeface="+mj-ea"/>
            </a:endParaRPr>
          </a:p>
        </p:txBody>
      </p:sp>
      <p:sp>
        <p:nvSpPr>
          <p:cNvPr id="8" name="テキスト ボックス 7"/>
          <p:cNvSpPr txBox="1"/>
          <p:nvPr/>
        </p:nvSpPr>
        <p:spPr>
          <a:xfrm>
            <a:off x="6857338" y="320668"/>
            <a:ext cx="4561028" cy="707886"/>
          </a:xfrm>
          <a:prstGeom prst="rect">
            <a:avLst/>
          </a:prstGeom>
          <a:noFill/>
        </p:spPr>
        <p:txBody>
          <a:bodyPr wrap="square" rtlCol="0">
            <a:spAutoFit/>
          </a:bodyPr>
          <a:lstStyle/>
          <a:p>
            <a:r>
              <a:rPr kumimoji="1" lang="ja-JP" altLang="en-US" sz="4000" b="1" dirty="0" smtClean="0">
                <a:solidFill>
                  <a:srgbClr val="FF0000"/>
                </a:solidFill>
                <a:latin typeface="+mj-ea"/>
                <a:ea typeface="+mj-ea"/>
              </a:rPr>
              <a:t>新たな価値の創出</a:t>
            </a:r>
            <a:endParaRPr kumimoji="1" lang="ja-JP" altLang="en-US" sz="4000" b="1" dirty="0">
              <a:solidFill>
                <a:srgbClr val="FF0000"/>
              </a:solidFill>
              <a:latin typeface="+mj-ea"/>
              <a:ea typeface="+mj-ea"/>
            </a:endParaRPr>
          </a:p>
        </p:txBody>
      </p:sp>
    </p:spTree>
    <p:extLst>
      <p:ext uri="{BB962C8B-B14F-4D97-AF65-F5344CB8AC3E}">
        <p14:creationId xmlns:p14="http://schemas.microsoft.com/office/powerpoint/2010/main" val="294192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68360" y="138066"/>
            <a:ext cx="8229600" cy="1066800"/>
          </a:xfrm>
        </p:spPr>
        <p:txBody>
          <a:bodyPr/>
          <a:lstStyle/>
          <a:p>
            <a:r>
              <a:rPr lang="ja-JP" altLang="en-US" b="1" dirty="0" smtClean="0">
                <a:solidFill>
                  <a:srgbClr val="0070C0"/>
                </a:solidFill>
              </a:rPr>
              <a:t>探究関係科目</a:t>
            </a:r>
            <a:endParaRPr kumimoji="1" lang="ja-JP" altLang="en-US" b="1" dirty="0">
              <a:solidFill>
                <a:srgbClr val="0070C0"/>
              </a:solidFill>
            </a:endParaRPr>
          </a:p>
        </p:txBody>
      </p:sp>
      <p:pic>
        <p:nvPicPr>
          <p:cNvPr id="5" name="Picture 3" descr="\\Ls220db0bd\ssh共有\28年度SSHこのあとの変更は残らないよ\次期申請関係書類\申請書\申請書案\関係図\探究活動の科目関連図.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5820" y="963699"/>
            <a:ext cx="11183395" cy="5761254"/>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7545554" y="891273"/>
            <a:ext cx="2114494" cy="5744917"/>
          </a:xfrm>
          <a:prstGeom prst="rect">
            <a:avLst/>
          </a:prstGeom>
          <a:solidFill>
            <a:schemeClr val="accent2">
              <a:lumMod val="20000"/>
              <a:lumOff val="80000"/>
              <a:alpha val="48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750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34363" y="251652"/>
            <a:ext cx="8229600" cy="1066800"/>
          </a:xfrm>
        </p:spPr>
        <p:txBody>
          <a:bodyPr/>
          <a:lstStyle/>
          <a:p>
            <a:r>
              <a:rPr lang="ja-JP" altLang="en-US" b="1" dirty="0" smtClean="0">
                <a:solidFill>
                  <a:srgbClr val="0070C0"/>
                </a:solidFill>
              </a:rPr>
              <a:t>普通科・普通コースの</a:t>
            </a:r>
            <a:r>
              <a:rPr lang="ja-JP" altLang="en-US" b="1" dirty="0">
                <a:solidFill>
                  <a:srgbClr val="0070C0"/>
                </a:solidFill>
              </a:rPr>
              <a:t>探究科目</a:t>
            </a:r>
            <a:endParaRPr kumimoji="1" lang="ja-JP" altLang="en-US" b="1" dirty="0">
              <a:solidFill>
                <a:srgbClr val="0070C0"/>
              </a:solidFill>
            </a:endParaRPr>
          </a:p>
        </p:txBody>
      </p:sp>
      <p:sp>
        <p:nvSpPr>
          <p:cNvPr id="5" name="コンテンツ プレースホルダー 2"/>
          <p:cNvSpPr>
            <a:spLocks noGrp="1"/>
          </p:cNvSpPr>
          <p:nvPr>
            <p:ph idx="1"/>
          </p:nvPr>
        </p:nvSpPr>
        <p:spPr>
          <a:xfrm>
            <a:off x="956663" y="1473336"/>
            <a:ext cx="10300446" cy="4325112"/>
          </a:xfrm>
        </p:spPr>
        <p:txBody>
          <a:bodyPr>
            <a:noAutofit/>
          </a:bodyPr>
          <a:lstStyle/>
          <a:p>
            <a:r>
              <a:rPr kumimoji="1" lang="ja-JP" altLang="en-US" sz="3600" b="1" dirty="0" smtClean="0"/>
              <a:t>Ｆ探究</a:t>
            </a:r>
            <a:r>
              <a:rPr kumimoji="1" lang="en-US" altLang="ja-JP" sz="3600" b="1" dirty="0" smtClean="0"/>
              <a:t>Ⅰ</a:t>
            </a:r>
            <a:r>
              <a:rPr kumimoji="1" lang="ja-JP" altLang="en-US" sz="3600" b="1" dirty="0" smtClean="0"/>
              <a:t>（２）・・・１年次</a:t>
            </a:r>
            <a:endParaRPr lang="en-US" altLang="ja-JP" sz="3600" b="1" dirty="0"/>
          </a:p>
          <a:p>
            <a:pPr marL="109728" indent="0">
              <a:buNone/>
            </a:pPr>
            <a:r>
              <a:rPr lang="ja-JP" altLang="en-US" sz="3600" dirty="0" smtClean="0"/>
              <a:t>　</a:t>
            </a:r>
            <a:r>
              <a:rPr lang="ja-JP" altLang="en-US" sz="3600" dirty="0"/>
              <a:t>　</a:t>
            </a:r>
            <a:r>
              <a:rPr lang="ja-JP" altLang="en-US" sz="3600" b="1" dirty="0" smtClean="0">
                <a:solidFill>
                  <a:srgbClr val="FF0000"/>
                </a:solidFill>
              </a:rPr>
              <a:t>探究スキルを身に付ける</a:t>
            </a:r>
            <a:endParaRPr kumimoji="1" lang="en-US" altLang="ja-JP" sz="3600" b="1" dirty="0" smtClean="0">
              <a:solidFill>
                <a:srgbClr val="FF0000"/>
              </a:solidFill>
            </a:endParaRPr>
          </a:p>
          <a:p>
            <a:endParaRPr kumimoji="1" lang="en-US" altLang="ja-JP" sz="3600" dirty="0" smtClean="0"/>
          </a:p>
          <a:p>
            <a:r>
              <a:rPr lang="ja-JP" altLang="en-US" sz="3600" b="1" dirty="0"/>
              <a:t>Ｆ探究</a:t>
            </a:r>
            <a:r>
              <a:rPr lang="en-US" altLang="ja-JP" sz="3600" b="1" dirty="0" smtClean="0"/>
              <a:t>Ⅱ</a:t>
            </a:r>
            <a:r>
              <a:rPr lang="ja-JP" altLang="en-US" sz="3600" b="1" dirty="0" smtClean="0"/>
              <a:t>（１）・・・２年次</a:t>
            </a:r>
            <a:endParaRPr lang="en-US" altLang="ja-JP" sz="3600" b="1" dirty="0"/>
          </a:p>
          <a:p>
            <a:pPr marL="109728" indent="0">
              <a:buNone/>
            </a:pPr>
            <a:r>
              <a:rPr lang="ja-JP" altLang="en-US" sz="3600" dirty="0" smtClean="0"/>
              <a:t>　</a:t>
            </a:r>
            <a:r>
              <a:rPr lang="ja-JP" altLang="en-US" sz="3600" dirty="0"/>
              <a:t>　</a:t>
            </a:r>
            <a:r>
              <a:rPr lang="ja-JP" altLang="en-US" sz="3600" b="1" dirty="0" smtClean="0">
                <a:solidFill>
                  <a:srgbClr val="FF0000"/>
                </a:solidFill>
              </a:rPr>
              <a:t>探究活動を実践する</a:t>
            </a:r>
            <a:endParaRPr lang="en-US" altLang="ja-JP" sz="3600" b="1" dirty="0" smtClean="0">
              <a:solidFill>
                <a:srgbClr val="FF0000"/>
              </a:solidFill>
            </a:endParaRPr>
          </a:p>
          <a:p>
            <a:endParaRPr kumimoji="1" lang="en-US" altLang="ja-JP" sz="3600" dirty="0" smtClean="0"/>
          </a:p>
          <a:p>
            <a:r>
              <a:rPr kumimoji="1" lang="ja-JP" altLang="en-US" sz="3600" b="1" dirty="0" smtClean="0"/>
              <a:t>Ｆ探究</a:t>
            </a:r>
            <a:r>
              <a:rPr kumimoji="1" lang="en-US" altLang="ja-JP" sz="3600" b="1" dirty="0" smtClean="0"/>
              <a:t>Ⅲ</a:t>
            </a:r>
            <a:r>
              <a:rPr kumimoji="1" lang="ja-JP" altLang="en-US" sz="3600" b="1" dirty="0" smtClean="0"/>
              <a:t>（１）・・・３年次</a:t>
            </a:r>
            <a:endParaRPr kumimoji="1" lang="en-US" altLang="ja-JP" sz="3600" b="1" dirty="0" smtClean="0"/>
          </a:p>
          <a:p>
            <a:pPr marL="109728" indent="0">
              <a:buNone/>
            </a:pPr>
            <a:r>
              <a:rPr lang="ja-JP" altLang="en-US" sz="3600" dirty="0" smtClean="0"/>
              <a:t>　　</a:t>
            </a:r>
            <a:r>
              <a:rPr lang="ja-JP" altLang="en-US" sz="3600" b="1" dirty="0" smtClean="0">
                <a:solidFill>
                  <a:srgbClr val="FF0000"/>
                </a:solidFill>
              </a:rPr>
              <a:t>融合プロジェクト</a:t>
            </a:r>
            <a:r>
              <a:rPr lang="en-US" altLang="ja-JP" sz="3600" b="1" dirty="0" smtClean="0">
                <a:solidFill>
                  <a:srgbClr val="FF0000"/>
                </a:solidFill>
              </a:rPr>
              <a:t>―</a:t>
            </a:r>
            <a:r>
              <a:rPr lang="ja-JP" altLang="en-US" sz="3600" b="1" dirty="0" smtClean="0">
                <a:solidFill>
                  <a:srgbClr val="FF0000"/>
                </a:solidFill>
              </a:rPr>
              <a:t>新しい価値の創出</a:t>
            </a:r>
            <a:endParaRPr kumimoji="1" lang="en-US" altLang="ja-JP" sz="3600" b="1" dirty="0" smtClean="0">
              <a:solidFill>
                <a:srgbClr val="FF0000"/>
              </a:solidFill>
            </a:endParaRPr>
          </a:p>
          <a:p>
            <a:endParaRPr kumimoji="1" lang="ja-JP" altLang="en-US" sz="3600" dirty="0"/>
          </a:p>
        </p:txBody>
      </p:sp>
    </p:spTree>
    <p:extLst>
      <p:ext uri="{BB962C8B-B14F-4D97-AF65-F5344CB8AC3E}">
        <p14:creationId xmlns:p14="http://schemas.microsoft.com/office/powerpoint/2010/main" val="107576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28"/>
          <p:cNvSpPr>
            <a:spLocks noGrp="1"/>
          </p:cNvSpPr>
          <p:nvPr>
            <p:ph type="title"/>
          </p:nvPr>
        </p:nvSpPr>
        <p:spPr>
          <a:xfrm>
            <a:off x="211311" y="290764"/>
            <a:ext cx="8229600" cy="1066800"/>
          </a:xfrm>
        </p:spPr>
        <p:txBody>
          <a:bodyPr/>
          <a:lstStyle/>
          <a:p>
            <a:r>
              <a:rPr kumimoji="1" lang="ja-JP" altLang="en-US" b="1" dirty="0" smtClean="0">
                <a:solidFill>
                  <a:srgbClr val="0070C0"/>
                </a:solidFill>
              </a:rPr>
              <a:t>ユニット制</a:t>
            </a:r>
            <a:endParaRPr kumimoji="1" lang="ja-JP" altLang="en-US" b="1" dirty="0">
              <a:solidFill>
                <a:srgbClr val="0070C0"/>
              </a:solidFill>
            </a:endParaRPr>
          </a:p>
        </p:txBody>
      </p:sp>
      <p:sp>
        <p:nvSpPr>
          <p:cNvPr id="20" name="コンテンツ プレースホルダー 2"/>
          <p:cNvSpPr>
            <a:spLocks noGrp="1"/>
          </p:cNvSpPr>
          <p:nvPr>
            <p:ph idx="1"/>
          </p:nvPr>
        </p:nvSpPr>
        <p:spPr>
          <a:xfrm>
            <a:off x="659426" y="4747332"/>
            <a:ext cx="11081286" cy="1292581"/>
          </a:xfrm>
        </p:spPr>
        <p:txBody>
          <a:bodyPr>
            <a:noAutofit/>
          </a:bodyPr>
          <a:lstStyle/>
          <a:p>
            <a:pPr>
              <a:lnSpc>
                <a:spcPts val="6000"/>
              </a:lnSpc>
            </a:pPr>
            <a:r>
              <a:rPr kumimoji="1" lang="ja-JP" altLang="en-US" sz="4400" b="1" dirty="0" smtClean="0">
                <a:solidFill>
                  <a:srgbClr val="FF0000"/>
                </a:solidFill>
              </a:rPr>
              <a:t>課題解決能力，課題探究能力の育成</a:t>
            </a:r>
            <a:endParaRPr kumimoji="1" lang="en-US" altLang="ja-JP" sz="4400" b="1" dirty="0" smtClean="0">
              <a:solidFill>
                <a:srgbClr val="FF0000"/>
              </a:solidFill>
            </a:endParaRPr>
          </a:p>
          <a:p>
            <a:pPr>
              <a:lnSpc>
                <a:spcPts val="6000"/>
              </a:lnSpc>
            </a:pPr>
            <a:r>
              <a:rPr lang="ja-JP" altLang="en-US" sz="4400" b="1" dirty="0">
                <a:solidFill>
                  <a:srgbClr val="FF0000"/>
                </a:solidFill>
              </a:rPr>
              <a:t>アクティブラーニング</a:t>
            </a:r>
            <a:endParaRPr kumimoji="1" lang="en-US" altLang="ja-JP" sz="4400" b="1" dirty="0" smtClean="0">
              <a:solidFill>
                <a:srgbClr val="FF0000"/>
              </a:solidFill>
            </a:endParaRPr>
          </a:p>
        </p:txBody>
      </p:sp>
      <p:grpSp>
        <p:nvGrpSpPr>
          <p:cNvPr id="21" name="グループ化 20"/>
          <p:cNvGrpSpPr/>
          <p:nvPr/>
        </p:nvGrpSpPr>
        <p:grpSpPr>
          <a:xfrm>
            <a:off x="451287" y="1549786"/>
            <a:ext cx="11289425" cy="2364664"/>
            <a:chOff x="278159" y="2475163"/>
            <a:chExt cx="8640960" cy="1809921"/>
          </a:xfrm>
          <a:solidFill>
            <a:schemeClr val="accent6">
              <a:lumMod val="60000"/>
              <a:lumOff val="40000"/>
            </a:schemeClr>
          </a:solidFill>
        </p:grpSpPr>
        <p:sp>
          <p:nvSpPr>
            <p:cNvPr id="22" name="山形 21"/>
            <p:cNvSpPr/>
            <p:nvPr/>
          </p:nvSpPr>
          <p:spPr>
            <a:xfrm>
              <a:off x="2294383" y="3557630"/>
              <a:ext cx="2304256" cy="720079"/>
            </a:xfrm>
            <a:prstGeom prst="chevron">
              <a:avLst>
                <a:gd name="adj" fmla="val 30402"/>
              </a:avLst>
            </a:prstGeom>
            <a:grpFill/>
            <a:ln w="38100"/>
            <a:scene3d>
              <a:camera prst="orthographicFront"/>
              <a:lightRig rig="flat" dir="t"/>
            </a:scene3d>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3200" b="1" dirty="0" smtClean="0">
                  <a:latin typeface="AR P丸ゴシック体M" pitchFamily="50" charset="-128"/>
                  <a:ea typeface="AR P丸ゴシック体M" pitchFamily="50" charset="-128"/>
                </a:rPr>
                <a:t>実習・講義</a:t>
              </a:r>
              <a:endParaRPr lang="ja-JP" altLang="en-US" sz="3200" b="1" dirty="0">
                <a:latin typeface="AR P丸ゴシック体M" pitchFamily="50" charset="-128"/>
                <a:ea typeface="AR P丸ゴシック体M" pitchFamily="50" charset="-128"/>
              </a:endParaRPr>
            </a:p>
          </p:txBody>
        </p:sp>
        <p:sp>
          <p:nvSpPr>
            <p:cNvPr id="23" name="山形 22"/>
            <p:cNvSpPr/>
            <p:nvPr/>
          </p:nvSpPr>
          <p:spPr>
            <a:xfrm>
              <a:off x="4454623" y="3565005"/>
              <a:ext cx="2304256" cy="720079"/>
            </a:xfrm>
            <a:prstGeom prst="chevron">
              <a:avLst>
                <a:gd name="adj" fmla="val 30402"/>
              </a:avLst>
            </a:prstGeom>
            <a:grpFill/>
            <a:ln w="38100"/>
            <a:scene3d>
              <a:camera prst="orthographicFront"/>
              <a:lightRig rig="flat" dir="t"/>
            </a:scene3d>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3200" b="1" dirty="0" smtClean="0">
                  <a:latin typeface="AR P丸ゴシック体M" pitchFamily="50" charset="-128"/>
                  <a:ea typeface="AR P丸ゴシック体M" pitchFamily="50" charset="-128"/>
                </a:rPr>
                <a:t>探究活動</a:t>
              </a:r>
              <a:endParaRPr lang="ja-JP" altLang="en-US" sz="3200" b="1" dirty="0">
                <a:latin typeface="AR P丸ゴシック体M" pitchFamily="50" charset="-128"/>
                <a:ea typeface="AR P丸ゴシック体M" pitchFamily="50" charset="-128"/>
              </a:endParaRPr>
            </a:p>
          </p:txBody>
        </p:sp>
        <p:grpSp>
          <p:nvGrpSpPr>
            <p:cNvPr id="24" name="グループ化 27"/>
            <p:cNvGrpSpPr/>
            <p:nvPr/>
          </p:nvGrpSpPr>
          <p:grpSpPr>
            <a:xfrm>
              <a:off x="6614863" y="3541546"/>
              <a:ext cx="2304256" cy="733816"/>
              <a:chOff x="4580339" y="1526550"/>
              <a:chExt cx="2527249" cy="1030184"/>
            </a:xfrm>
            <a:grpFill/>
            <a:scene3d>
              <a:camera prst="orthographicFront"/>
              <a:lightRig rig="flat" dir="t"/>
            </a:scene3d>
          </p:grpSpPr>
          <p:sp>
            <p:nvSpPr>
              <p:cNvPr id="31" name="山形 30"/>
              <p:cNvSpPr/>
              <p:nvPr/>
            </p:nvSpPr>
            <p:spPr>
              <a:xfrm>
                <a:off x="4580339" y="1545835"/>
                <a:ext cx="2527249" cy="1010899"/>
              </a:xfrm>
              <a:prstGeom prst="chevron">
                <a:avLst>
                  <a:gd name="adj" fmla="val 30402"/>
                </a:avLst>
              </a:prstGeom>
              <a:grpFill/>
              <a:ln w="38100"/>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3200" b="1" dirty="0" smtClean="0">
                    <a:latin typeface="AR P丸ゴシック体M" pitchFamily="50" charset="-128"/>
                    <a:ea typeface="AR P丸ゴシック体M" pitchFamily="50" charset="-128"/>
                  </a:rPr>
                  <a:t>発　表</a:t>
                </a:r>
                <a:endParaRPr lang="ja-JP" altLang="en-US" sz="3200" b="1" dirty="0">
                  <a:latin typeface="AR P丸ゴシック体M" pitchFamily="50" charset="-128"/>
                  <a:ea typeface="AR P丸ゴシック体M" pitchFamily="50" charset="-128"/>
                </a:endParaRPr>
              </a:p>
            </p:txBody>
          </p:sp>
          <p:sp>
            <p:nvSpPr>
              <p:cNvPr id="32" name="山形 4"/>
              <p:cNvSpPr/>
              <p:nvPr/>
            </p:nvSpPr>
            <p:spPr>
              <a:xfrm>
                <a:off x="5056573" y="1526550"/>
                <a:ext cx="1516350" cy="1010899"/>
              </a:xfrm>
              <a:prstGeom prst="rect">
                <a:avLst/>
              </a:prstGeom>
              <a:grpFill/>
              <a:ln w="38100"/>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3200" b="1" kern="1200"/>
              </a:p>
            </p:txBody>
          </p:sp>
        </p:grpSp>
        <p:grpSp>
          <p:nvGrpSpPr>
            <p:cNvPr id="25" name="グループ化 8"/>
            <p:cNvGrpSpPr/>
            <p:nvPr/>
          </p:nvGrpSpPr>
          <p:grpSpPr>
            <a:xfrm>
              <a:off x="278159" y="3555283"/>
              <a:ext cx="2160239" cy="722427"/>
              <a:chOff x="4431156" y="1526550"/>
              <a:chExt cx="2527249" cy="1014195"/>
            </a:xfrm>
            <a:grpFill/>
            <a:scene3d>
              <a:camera prst="orthographicFront"/>
              <a:lightRig rig="flat" dir="t"/>
            </a:scene3d>
          </p:grpSpPr>
          <p:sp>
            <p:nvSpPr>
              <p:cNvPr id="29" name="山形 28"/>
              <p:cNvSpPr/>
              <p:nvPr/>
            </p:nvSpPr>
            <p:spPr>
              <a:xfrm>
                <a:off x="4431156" y="1529846"/>
                <a:ext cx="2527249" cy="1010899"/>
              </a:xfrm>
              <a:prstGeom prst="chevron">
                <a:avLst>
                  <a:gd name="adj" fmla="val 30402"/>
                </a:avLst>
              </a:prstGeom>
              <a:grpFill/>
              <a:ln w="38100"/>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3200" b="1" dirty="0" smtClean="0">
                    <a:latin typeface="AR P丸ゴシック体M" pitchFamily="50" charset="-128"/>
                    <a:ea typeface="AR P丸ゴシック体M" pitchFamily="50" charset="-128"/>
                  </a:rPr>
                  <a:t>事前学習</a:t>
                </a:r>
                <a:endParaRPr lang="ja-JP" altLang="en-US" sz="3200" b="1" dirty="0">
                  <a:latin typeface="AR P丸ゴシック体M" pitchFamily="50" charset="-128"/>
                  <a:ea typeface="AR P丸ゴシック体M" pitchFamily="50" charset="-128"/>
                </a:endParaRPr>
              </a:p>
            </p:txBody>
          </p:sp>
          <p:sp>
            <p:nvSpPr>
              <p:cNvPr id="30" name="山形 4"/>
              <p:cNvSpPr/>
              <p:nvPr/>
            </p:nvSpPr>
            <p:spPr>
              <a:xfrm>
                <a:off x="5056573" y="1526550"/>
                <a:ext cx="1516350" cy="1010899"/>
              </a:xfrm>
              <a:prstGeom prst="rect">
                <a:avLst/>
              </a:prstGeom>
              <a:grpFill/>
              <a:ln w="38100"/>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3200" b="1" kern="1200"/>
              </a:p>
            </p:txBody>
          </p:sp>
        </p:grpSp>
        <p:grpSp>
          <p:nvGrpSpPr>
            <p:cNvPr id="26" name="グループ化 8"/>
            <p:cNvGrpSpPr/>
            <p:nvPr/>
          </p:nvGrpSpPr>
          <p:grpSpPr>
            <a:xfrm>
              <a:off x="278159" y="2475163"/>
              <a:ext cx="2160239" cy="722427"/>
              <a:chOff x="4410995" y="1526550"/>
              <a:chExt cx="2527249" cy="1014195"/>
            </a:xfrm>
            <a:grpFill/>
            <a:scene3d>
              <a:camera prst="orthographicFront"/>
              <a:lightRig rig="flat" dir="t"/>
            </a:scene3d>
          </p:grpSpPr>
          <p:sp>
            <p:nvSpPr>
              <p:cNvPr id="27" name="山形 26"/>
              <p:cNvSpPr/>
              <p:nvPr/>
            </p:nvSpPr>
            <p:spPr>
              <a:xfrm>
                <a:off x="4410995" y="1529846"/>
                <a:ext cx="2527249" cy="1010899"/>
              </a:xfrm>
              <a:prstGeom prst="chevron">
                <a:avLst>
                  <a:gd name="adj" fmla="val 30402"/>
                </a:avLst>
              </a:prstGeom>
              <a:grpFill/>
              <a:ln w="38100"/>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3200" b="1" dirty="0" smtClean="0">
                    <a:latin typeface="AR P丸ゴシック体M" pitchFamily="50" charset="-128"/>
                    <a:ea typeface="AR P丸ゴシック体M" pitchFamily="50" charset="-128"/>
                  </a:rPr>
                  <a:t>目標の提示</a:t>
                </a:r>
                <a:endParaRPr lang="ja-JP" altLang="en-US" sz="3200" b="1" dirty="0">
                  <a:latin typeface="AR P丸ゴシック体M" pitchFamily="50" charset="-128"/>
                  <a:ea typeface="AR P丸ゴシック体M" pitchFamily="50" charset="-128"/>
                </a:endParaRPr>
              </a:p>
            </p:txBody>
          </p:sp>
          <p:sp>
            <p:nvSpPr>
              <p:cNvPr id="28" name="山形 4"/>
              <p:cNvSpPr/>
              <p:nvPr/>
            </p:nvSpPr>
            <p:spPr>
              <a:xfrm>
                <a:off x="5056573" y="1526550"/>
                <a:ext cx="1516350" cy="1010899"/>
              </a:xfrm>
              <a:prstGeom prst="rect">
                <a:avLst/>
              </a:prstGeom>
              <a:grpFill/>
              <a:ln w="38100"/>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3200" b="1" kern="1200"/>
              </a:p>
            </p:txBody>
          </p:sp>
        </p:grpSp>
      </p:grpSp>
      <p:sp>
        <p:nvSpPr>
          <p:cNvPr id="33" name="正方形/長方形 32"/>
          <p:cNvSpPr/>
          <p:nvPr/>
        </p:nvSpPr>
        <p:spPr>
          <a:xfrm>
            <a:off x="5811057" y="2792842"/>
            <a:ext cx="3349636" cy="1379587"/>
          </a:xfrm>
          <a:prstGeom prst="rect">
            <a:avLst/>
          </a:prstGeom>
          <a:solidFill>
            <a:schemeClr val="bg1">
              <a:alpha val="0"/>
            </a:schemeClr>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48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520" y="284556"/>
            <a:ext cx="4538221" cy="604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2017099" y="291681"/>
            <a:ext cx="4564770" cy="608636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p:ph type="title" idx="4294967295"/>
          </p:nvPr>
        </p:nvSpPr>
        <p:spPr>
          <a:xfrm>
            <a:off x="235390" y="102914"/>
            <a:ext cx="1780838" cy="1707779"/>
          </a:xfrm>
        </p:spPr>
        <p:txBody>
          <a:bodyPr>
            <a:normAutofit/>
          </a:bodyPr>
          <a:lstStyle/>
          <a:p>
            <a:r>
              <a:rPr kumimoji="1" lang="ja-JP" altLang="en-US" sz="4000" b="1" dirty="0" smtClean="0">
                <a:solidFill>
                  <a:srgbClr val="0070C0"/>
                </a:solidFill>
                <a:ea typeface="ＤＨＰ特太ゴシック体" panose="02010601000101010101" pitchFamily="2" charset="-128"/>
              </a:rPr>
              <a:t>目標の</a:t>
            </a:r>
            <a:r>
              <a:rPr kumimoji="1" lang="en-US" altLang="ja-JP" sz="4000" b="1" dirty="0" smtClean="0">
                <a:solidFill>
                  <a:srgbClr val="0070C0"/>
                </a:solidFill>
                <a:ea typeface="ＤＨＰ特太ゴシック体" panose="02010601000101010101" pitchFamily="2" charset="-128"/>
              </a:rPr>
              <a:t/>
            </a:r>
            <a:br>
              <a:rPr kumimoji="1" lang="en-US" altLang="ja-JP" sz="4000" b="1" dirty="0" smtClean="0">
                <a:solidFill>
                  <a:srgbClr val="0070C0"/>
                </a:solidFill>
                <a:ea typeface="ＤＨＰ特太ゴシック体" panose="02010601000101010101" pitchFamily="2" charset="-128"/>
              </a:rPr>
            </a:br>
            <a:r>
              <a:rPr kumimoji="1" lang="ja-JP" altLang="en-US" sz="4000" b="1" dirty="0" smtClean="0">
                <a:solidFill>
                  <a:srgbClr val="0070C0"/>
                </a:solidFill>
                <a:ea typeface="ＤＨＰ特太ゴシック体" panose="02010601000101010101" pitchFamily="2" charset="-128"/>
              </a:rPr>
              <a:t>提示</a:t>
            </a:r>
            <a:endParaRPr kumimoji="1" lang="ja-JP" altLang="en-US" sz="4000" b="1" dirty="0">
              <a:solidFill>
                <a:srgbClr val="0070C0"/>
              </a:solidFill>
              <a:ea typeface="ＤＨＰ特太ゴシック体" panose="02010601000101010101" pitchFamily="2" charset="-128"/>
            </a:endParaRPr>
          </a:p>
        </p:txBody>
      </p:sp>
      <p:pic>
        <p:nvPicPr>
          <p:cNvPr id="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252180" y="476834"/>
            <a:ext cx="4137902" cy="5625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233" y="547069"/>
            <a:ext cx="4247192" cy="557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3785772" y="6396335"/>
            <a:ext cx="1332148" cy="461665"/>
          </a:xfrm>
          <a:prstGeom prst="rect">
            <a:avLst/>
          </a:prstGeom>
          <a:noFill/>
        </p:spPr>
        <p:txBody>
          <a:bodyPr wrap="square" rtlCol="0">
            <a:spAutoFit/>
          </a:bodyPr>
          <a:lstStyle/>
          <a:p>
            <a:r>
              <a:rPr kumimoji="1" lang="ja-JP" altLang="en-US" sz="2400" dirty="0" smtClean="0">
                <a:ea typeface="ＤＨＰ特太ゴシック体" panose="02010601000101010101" pitchFamily="2" charset="-128"/>
              </a:rPr>
              <a:t>案内紙</a:t>
            </a:r>
            <a:endParaRPr kumimoji="1" lang="ja-JP" altLang="en-US" sz="2400" dirty="0">
              <a:ea typeface="ＤＨＰ特太ゴシック体" panose="02010601000101010101" pitchFamily="2" charset="-128"/>
            </a:endParaRPr>
          </a:p>
        </p:txBody>
      </p:sp>
      <p:sp>
        <p:nvSpPr>
          <p:cNvPr id="11" name="テキスト ボックス 10"/>
          <p:cNvSpPr txBox="1"/>
          <p:nvPr/>
        </p:nvSpPr>
        <p:spPr>
          <a:xfrm>
            <a:off x="7764515" y="6396335"/>
            <a:ext cx="3199232" cy="461665"/>
          </a:xfrm>
          <a:prstGeom prst="rect">
            <a:avLst/>
          </a:prstGeom>
          <a:noFill/>
        </p:spPr>
        <p:txBody>
          <a:bodyPr wrap="square" rtlCol="0">
            <a:spAutoFit/>
          </a:bodyPr>
          <a:lstStyle/>
          <a:p>
            <a:r>
              <a:rPr kumimoji="1" lang="ja-JP" altLang="en-US" sz="2400" dirty="0" smtClean="0">
                <a:ea typeface="ＤＨＰ特太ゴシック体" panose="02010601000101010101" pitchFamily="2" charset="-128"/>
              </a:rPr>
              <a:t>自己評価アンケート</a:t>
            </a:r>
            <a:endParaRPr kumimoji="1" lang="ja-JP" altLang="en-US" sz="2400" dirty="0">
              <a:ea typeface="ＤＨＰ特太ゴシック体" panose="02010601000101010101" pitchFamily="2" charset="-128"/>
            </a:endParaRPr>
          </a:p>
        </p:txBody>
      </p:sp>
    </p:spTree>
    <p:extLst>
      <p:ext uri="{BB962C8B-B14F-4D97-AF65-F5344CB8AC3E}">
        <p14:creationId xmlns:p14="http://schemas.microsoft.com/office/powerpoint/2010/main" val="309009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8"/>
          <p:cNvGrpSpPr/>
          <p:nvPr/>
        </p:nvGrpSpPr>
        <p:grpSpPr>
          <a:xfrm>
            <a:off x="196209" y="705542"/>
            <a:ext cx="3090351" cy="965733"/>
            <a:chOff x="4388024" y="1431780"/>
            <a:chExt cx="2527249" cy="1010899"/>
          </a:xfrm>
          <a:solidFill>
            <a:srgbClr val="FF0000"/>
          </a:solidFill>
          <a:scene3d>
            <a:camera prst="orthographicFront"/>
            <a:lightRig rig="flat" dir="t"/>
          </a:scene3d>
        </p:grpSpPr>
        <p:sp>
          <p:nvSpPr>
            <p:cNvPr id="5" name="山形 4"/>
            <p:cNvSpPr/>
            <p:nvPr/>
          </p:nvSpPr>
          <p:spPr>
            <a:xfrm>
              <a:off x="4388024" y="1431780"/>
              <a:ext cx="2527249" cy="1010899"/>
            </a:xfrm>
            <a:prstGeom prst="chevron">
              <a:avLst>
                <a:gd name="adj" fmla="val 30402"/>
              </a:avLst>
            </a:prstGeom>
            <a:grpFill/>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3200" b="1" dirty="0" smtClean="0">
                  <a:solidFill>
                    <a:schemeClr val="bg1"/>
                  </a:solidFill>
                  <a:latin typeface="AR P丸ゴシック体M" pitchFamily="50" charset="-128"/>
                  <a:ea typeface="AR P丸ゴシック体M" pitchFamily="50" charset="-128"/>
                </a:rPr>
                <a:t>事前学習</a:t>
              </a:r>
              <a:endParaRPr lang="ja-JP" altLang="en-US" sz="3200" b="1" dirty="0">
                <a:solidFill>
                  <a:schemeClr val="bg1"/>
                </a:solidFill>
                <a:latin typeface="AR P丸ゴシック体M" pitchFamily="50" charset="-128"/>
                <a:ea typeface="AR P丸ゴシック体M" pitchFamily="50" charset="-128"/>
              </a:endParaRPr>
            </a:p>
          </p:txBody>
        </p:sp>
        <p:sp>
          <p:nvSpPr>
            <p:cNvPr id="6" name="山形 4"/>
            <p:cNvSpPr/>
            <p:nvPr/>
          </p:nvSpPr>
          <p:spPr>
            <a:xfrm>
              <a:off x="5181232" y="1564458"/>
              <a:ext cx="1516350" cy="854857"/>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2600" kern="1200"/>
            </a:p>
          </p:txBody>
        </p:sp>
      </p:grpSp>
      <p:grpSp>
        <p:nvGrpSpPr>
          <p:cNvPr id="7" name="グループ化 21"/>
          <p:cNvGrpSpPr/>
          <p:nvPr/>
        </p:nvGrpSpPr>
        <p:grpSpPr>
          <a:xfrm>
            <a:off x="3115230" y="695861"/>
            <a:ext cx="3090351" cy="965733"/>
            <a:chOff x="4551123" y="1526550"/>
            <a:chExt cx="2527249" cy="1010899"/>
          </a:xfrm>
          <a:scene3d>
            <a:camera prst="orthographicFront"/>
            <a:lightRig rig="flat" dir="t"/>
          </a:scene3d>
        </p:grpSpPr>
        <p:sp>
          <p:nvSpPr>
            <p:cNvPr id="8" name="山形 7"/>
            <p:cNvSpPr/>
            <p:nvPr/>
          </p:nvSpPr>
          <p:spPr>
            <a:xfrm>
              <a:off x="4551123" y="1526550"/>
              <a:ext cx="2527249" cy="1010899"/>
            </a:xfrm>
            <a:prstGeom prst="chevron">
              <a:avLst>
                <a:gd name="adj" fmla="val 30402"/>
              </a:avLst>
            </a:prstGeom>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2400" dirty="0" smtClean="0">
                  <a:latin typeface="AR P丸ゴシック体M" pitchFamily="50" charset="-128"/>
                  <a:ea typeface="AR P丸ゴシック体M" pitchFamily="50" charset="-128"/>
                </a:rPr>
                <a:t>講義・実習</a:t>
              </a:r>
              <a:endParaRPr lang="ja-JP" altLang="en-US" sz="2400" dirty="0">
                <a:latin typeface="AR P丸ゴシック体M" pitchFamily="50" charset="-128"/>
                <a:ea typeface="AR P丸ゴシック体M" pitchFamily="50" charset="-128"/>
              </a:endParaRPr>
            </a:p>
          </p:txBody>
        </p:sp>
        <p:sp>
          <p:nvSpPr>
            <p:cNvPr id="9" name="山形 4"/>
            <p:cNvSpPr/>
            <p:nvPr/>
          </p:nvSpPr>
          <p:spPr>
            <a:xfrm>
              <a:off x="5056573" y="1526550"/>
              <a:ext cx="1516350" cy="101089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2600" kern="1200"/>
            </a:p>
          </p:txBody>
        </p:sp>
      </p:grpSp>
      <p:grpSp>
        <p:nvGrpSpPr>
          <p:cNvPr id="10" name="グループ化 24"/>
          <p:cNvGrpSpPr/>
          <p:nvPr/>
        </p:nvGrpSpPr>
        <p:grpSpPr>
          <a:xfrm>
            <a:off x="4626779" y="687436"/>
            <a:ext cx="4512124" cy="1043002"/>
            <a:chOff x="5056573" y="1445667"/>
            <a:chExt cx="3689955" cy="1091782"/>
          </a:xfrm>
          <a:scene3d>
            <a:camera prst="orthographicFront"/>
            <a:lightRig rig="flat" dir="t"/>
          </a:scene3d>
        </p:grpSpPr>
        <p:sp>
          <p:nvSpPr>
            <p:cNvPr id="11" name="山形 10"/>
            <p:cNvSpPr/>
            <p:nvPr/>
          </p:nvSpPr>
          <p:spPr>
            <a:xfrm>
              <a:off x="6219280" y="1445667"/>
              <a:ext cx="2527248" cy="1010899"/>
            </a:xfrm>
            <a:prstGeom prst="chevron">
              <a:avLst>
                <a:gd name="adj" fmla="val 30402"/>
              </a:avLst>
            </a:prstGeom>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2400" dirty="0" smtClean="0">
                  <a:latin typeface="AR P丸ゴシック体M" pitchFamily="50" charset="-128"/>
                  <a:ea typeface="AR P丸ゴシック体M" pitchFamily="50" charset="-128"/>
                </a:rPr>
                <a:t>探究活動</a:t>
              </a:r>
              <a:endParaRPr lang="ja-JP" altLang="en-US" sz="2400" dirty="0">
                <a:latin typeface="AR P丸ゴシック体M" pitchFamily="50" charset="-128"/>
                <a:ea typeface="AR P丸ゴシック体M" pitchFamily="50" charset="-128"/>
              </a:endParaRPr>
            </a:p>
          </p:txBody>
        </p:sp>
        <p:sp>
          <p:nvSpPr>
            <p:cNvPr id="12" name="山形 4"/>
            <p:cNvSpPr/>
            <p:nvPr/>
          </p:nvSpPr>
          <p:spPr>
            <a:xfrm>
              <a:off x="5056573" y="1526550"/>
              <a:ext cx="1516350" cy="101089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2600" kern="1200"/>
            </a:p>
          </p:txBody>
        </p:sp>
      </p:grpSp>
      <p:grpSp>
        <p:nvGrpSpPr>
          <p:cNvPr id="13" name="グループ化 27"/>
          <p:cNvGrpSpPr/>
          <p:nvPr/>
        </p:nvGrpSpPr>
        <p:grpSpPr>
          <a:xfrm>
            <a:off x="8996025" y="683222"/>
            <a:ext cx="3090351" cy="965733"/>
            <a:chOff x="4551123" y="1526550"/>
            <a:chExt cx="2527249" cy="1010899"/>
          </a:xfrm>
          <a:scene3d>
            <a:camera prst="orthographicFront"/>
            <a:lightRig rig="flat" dir="t"/>
          </a:scene3d>
        </p:grpSpPr>
        <p:sp>
          <p:nvSpPr>
            <p:cNvPr id="14" name="山形 13"/>
            <p:cNvSpPr/>
            <p:nvPr/>
          </p:nvSpPr>
          <p:spPr>
            <a:xfrm>
              <a:off x="4551123" y="1526550"/>
              <a:ext cx="2527249" cy="1010899"/>
            </a:xfrm>
            <a:prstGeom prst="chevron">
              <a:avLst>
                <a:gd name="adj" fmla="val 30402"/>
              </a:avLst>
            </a:prstGeom>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2400" dirty="0" smtClean="0">
                  <a:latin typeface="AR P丸ゴシック体M" pitchFamily="50" charset="-128"/>
                  <a:ea typeface="AR P丸ゴシック体M" pitchFamily="50" charset="-128"/>
                </a:rPr>
                <a:t>発　表</a:t>
              </a:r>
              <a:endParaRPr lang="ja-JP" altLang="en-US" sz="2400" dirty="0">
                <a:latin typeface="AR P丸ゴシック体M" pitchFamily="50" charset="-128"/>
                <a:ea typeface="AR P丸ゴシック体M" pitchFamily="50" charset="-128"/>
              </a:endParaRPr>
            </a:p>
          </p:txBody>
        </p:sp>
        <p:sp>
          <p:nvSpPr>
            <p:cNvPr id="15" name="山形 4"/>
            <p:cNvSpPr/>
            <p:nvPr/>
          </p:nvSpPr>
          <p:spPr>
            <a:xfrm>
              <a:off x="5056573" y="1526550"/>
              <a:ext cx="1516350" cy="101089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2600" kern="1200"/>
            </a:p>
          </p:txBody>
        </p:sp>
      </p:grpSp>
      <p:sp>
        <p:nvSpPr>
          <p:cNvPr id="16" name="テキスト ボックス 15"/>
          <p:cNvSpPr txBox="1"/>
          <p:nvPr/>
        </p:nvSpPr>
        <p:spPr>
          <a:xfrm>
            <a:off x="5980835" y="2492906"/>
            <a:ext cx="5734349" cy="2308324"/>
          </a:xfrm>
          <a:prstGeom prst="rect">
            <a:avLst/>
          </a:prstGeom>
          <a:noFill/>
        </p:spPr>
        <p:txBody>
          <a:bodyPr wrap="square" rtlCol="0">
            <a:spAutoFit/>
          </a:bodyPr>
          <a:lstStyle/>
          <a:p>
            <a:pPr marL="457200" indent="-457200">
              <a:buFont typeface="Arial" panose="020B0604020202020204" pitchFamily="34" charset="0"/>
              <a:buChar char="•"/>
            </a:pPr>
            <a:r>
              <a:rPr lang="ja-JP" altLang="en-US" sz="3600" b="1" dirty="0"/>
              <a:t>学習内容の予備</a:t>
            </a:r>
            <a:r>
              <a:rPr lang="ja-JP" altLang="en-US" sz="3600" b="1" dirty="0" smtClean="0"/>
              <a:t>知識</a:t>
            </a:r>
            <a:endParaRPr lang="en-US" altLang="ja-JP" sz="3600" b="1" dirty="0" smtClean="0"/>
          </a:p>
          <a:p>
            <a:endParaRPr lang="en-US" altLang="ja-JP" sz="3600" b="1" dirty="0" smtClean="0"/>
          </a:p>
          <a:p>
            <a:pPr marL="457200" indent="-457200">
              <a:buFont typeface="Arial" panose="020B0604020202020204" pitchFamily="34" charset="0"/>
              <a:buChar char="•"/>
            </a:pPr>
            <a:r>
              <a:rPr lang="ja-JP" altLang="en-US" sz="3600" b="1" dirty="0" smtClean="0"/>
              <a:t>興味</a:t>
            </a:r>
            <a:r>
              <a:rPr lang="ja-JP" altLang="en-US" sz="3600" b="1" dirty="0"/>
              <a:t>・関心・意欲の</a:t>
            </a:r>
            <a:r>
              <a:rPr lang="ja-JP" altLang="en-US" sz="3600" b="1" dirty="0" smtClean="0"/>
              <a:t>向上</a:t>
            </a:r>
            <a:endParaRPr lang="en-US" altLang="ja-JP" sz="3600" b="1" dirty="0" smtClean="0"/>
          </a:p>
          <a:p>
            <a:r>
              <a:rPr lang="ja-JP" altLang="en-US" sz="3600" b="1" dirty="0"/>
              <a:t>　</a:t>
            </a:r>
            <a:r>
              <a:rPr lang="ja-JP" altLang="en-US" sz="3600" b="1" dirty="0" smtClean="0"/>
              <a:t>及び効率化</a:t>
            </a:r>
            <a:endParaRPr kumimoji="1" lang="ja-JP" altLang="en-US" sz="3600" b="1" dirty="0"/>
          </a:p>
        </p:txBody>
      </p:sp>
      <p:pic>
        <p:nvPicPr>
          <p:cNvPr id="17" name="Picture 2" descr="\\Ls220db0bd\ssh共有\26年度SSHこのあとの変更は残らないよ\DATA（画像）\写真\学校設定科目\FSⅠ\12月11日　北陸の雷　事前学習\Resized\IMG_16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209" y="2087485"/>
            <a:ext cx="5642444" cy="423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13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24"/>
          <p:cNvGrpSpPr/>
          <p:nvPr/>
        </p:nvGrpSpPr>
        <p:grpSpPr>
          <a:xfrm>
            <a:off x="4626779" y="687436"/>
            <a:ext cx="4512124" cy="1043002"/>
            <a:chOff x="5056573" y="1445667"/>
            <a:chExt cx="3689955" cy="1091782"/>
          </a:xfrm>
          <a:scene3d>
            <a:camera prst="orthographicFront"/>
            <a:lightRig rig="flat" dir="t"/>
          </a:scene3d>
        </p:grpSpPr>
        <p:sp>
          <p:nvSpPr>
            <p:cNvPr id="11" name="山形 10"/>
            <p:cNvSpPr/>
            <p:nvPr/>
          </p:nvSpPr>
          <p:spPr>
            <a:xfrm>
              <a:off x="6219280" y="1445667"/>
              <a:ext cx="2527248" cy="1010899"/>
            </a:xfrm>
            <a:prstGeom prst="chevron">
              <a:avLst>
                <a:gd name="adj" fmla="val 30402"/>
              </a:avLst>
            </a:prstGeom>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2400" dirty="0" smtClean="0">
                  <a:latin typeface="AR P丸ゴシック体M" pitchFamily="50" charset="-128"/>
                  <a:ea typeface="AR P丸ゴシック体M" pitchFamily="50" charset="-128"/>
                </a:rPr>
                <a:t>探究活動</a:t>
              </a:r>
              <a:endParaRPr lang="ja-JP" altLang="en-US" sz="2400" dirty="0">
                <a:latin typeface="AR P丸ゴシック体M" pitchFamily="50" charset="-128"/>
                <a:ea typeface="AR P丸ゴシック体M" pitchFamily="50" charset="-128"/>
              </a:endParaRPr>
            </a:p>
          </p:txBody>
        </p:sp>
        <p:sp>
          <p:nvSpPr>
            <p:cNvPr id="12" name="山形 4"/>
            <p:cNvSpPr/>
            <p:nvPr/>
          </p:nvSpPr>
          <p:spPr>
            <a:xfrm>
              <a:off x="5056573" y="1526550"/>
              <a:ext cx="1516350" cy="101089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2600" kern="1200"/>
            </a:p>
          </p:txBody>
        </p:sp>
      </p:grpSp>
      <p:grpSp>
        <p:nvGrpSpPr>
          <p:cNvPr id="13" name="グループ化 27"/>
          <p:cNvGrpSpPr/>
          <p:nvPr/>
        </p:nvGrpSpPr>
        <p:grpSpPr>
          <a:xfrm>
            <a:off x="8996025" y="683222"/>
            <a:ext cx="3090351" cy="965733"/>
            <a:chOff x="4551123" y="1526550"/>
            <a:chExt cx="2527249" cy="1010899"/>
          </a:xfrm>
          <a:scene3d>
            <a:camera prst="orthographicFront"/>
            <a:lightRig rig="flat" dir="t"/>
          </a:scene3d>
        </p:grpSpPr>
        <p:sp>
          <p:nvSpPr>
            <p:cNvPr id="14" name="山形 13"/>
            <p:cNvSpPr/>
            <p:nvPr/>
          </p:nvSpPr>
          <p:spPr>
            <a:xfrm>
              <a:off x="4551123" y="1526550"/>
              <a:ext cx="2527249" cy="1010899"/>
            </a:xfrm>
            <a:prstGeom prst="chevron">
              <a:avLst>
                <a:gd name="adj" fmla="val 30402"/>
              </a:avLst>
            </a:prstGeom>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2400" dirty="0" smtClean="0">
                  <a:latin typeface="AR P丸ゴシック体M" pitchFamily="50" charset="-128"/>
                  <a:ea typeface="AR P丸ゴシック体M" pitchFamily="50" charset="-128"/>
                </a:rPr>
                <a:t>発　表</a:t>
              </a:r>
              <a:endParaRPr lang="ja-JP" altLang="en-US" sz="2400" dirty="0">
                <a:latin typeface="AR P丸ゴシック体M" pitchFamily="50" charset="-128"/>
                <a:ea typeface="AR P丸ゴシック体M" pitchFamily="50" charset="-128"/>
              </a:endParaRPr>
            </a:p>
          </p:txBody>
        </p:sp>
        <p:sp>
          <p:nvSpPr>
            <p:cNvPr id="15" name="山形 4"/>
            <p:cNvSpPr/>
            <p:nvPr/>
          </p:nvSpPr>
          <p:spPr>
            <a:xfrm>
              <a:off x="5056573" y="1526550"/>
              <a:ext cx="1516350" cy="101089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2600" kern="1200"/>
            </a:p>
          </p:txBody>
        </p:sp>
      </p:grpSp>
      <p:sp>
        <p:nvSpPr>
          <p:cNvPr id="16" name="山形 15"/>
          <p:cNvSpPr/>
          <p:nvPr/>
        </p:nvSpPr>
        <p:spPr>
          <a:xfrm>
            <a:off x="3286560" y="705542"/>
            <a:ext cx="2887719" cy="962572"/>
          </a:xfrm>
          <a:prstGeom prst="chevron">
            <a:avLst>
              <a:gd name="adj" fmla="val 30402"/>
            </a:avLst>
          </a:prstGeom>
          <a:solidFill>
            <a:srgbClr val="FF000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2900" b="1" dirty="0" smtClean="0">
                <a:solidFill>
                  <a:schemeClr val="bg1"/>
                </a:solidFill>
                <a:latin typeface="AR P丸ゴシック体M" pitchFamily="50" charset="-128"/>
                <a:ea typeface="AR P丸ゴシック体M" pitchFamily="50" charset="-128"/>
              </a:rPr>
              <a:t>実習・講義</a:t>
            </a:r>
            <a:endParaRPr lang="ja-JP" altLang="en-US" sz="2900" b="1" dirty="0">
              <a:solidFill>
                <a:schemeClr val="bg1"/>
              </a:solidFill>
              <a:latin typeface="AR P丸ゴシック体M" pitchFamily="50" charset="-128"/>
              <a:ea typeface="AR P丸ゴシック体M" pitchFamily="50" charset="-128"/>
            </a:endParaRPr>
          </a:p>
        </p:txBody>
      </p:sp>
      <p:sp>
        <p:nvSpPr>
          <p:cNvPr id="17" name="山形 16"/>
          <p:cNvSpPr/>
          <p:nvPr/>
        </p:nvSpPr>
        <p:spPr>
          <a:xfrm>
            <a:off x="510919" y="700843"/>
            <a:ext cx="2929399" cy="976465"/>
          </a:xfrm>
          <a:prstGeom prst="chevron">
            <a:avLst>
              <a:gd name="adj" fmla="val 30402"/>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2400" dirty="0" smtClean="0">
                <a:latin typeface="AR P丸ゴシック体M" pitchFamily="50" charset="-128"/>
                <a:ea typeface="AR P丸ゴシック体M" pitchFamily="50" charset="-128"/>
              </a:rPr>
              <a:t>事前学習</a:t>
            </a:r>
            <a:endParaRPr lang="ja-JP" altLang="en-US" sz="2400" dirty="0">
              <a:latin typeface="AR P丸ゴシック体M" pitchFamily="50" charset="-128"/>
              <a:ea typeface="AR P丸ゴシック体M" pitchFamily="50" charset="-128"/>
            </a:endParaRPr>
          </a:p>
        </p:txBody>
      </p: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27" y="2107576"/>
            <a:ext cx="6027363" cy="452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7026465" y="2723213"/>
            <a:ext cx="4948251" cy="2308324"/>
          </a:xfrm>
          <a:prstGeom prst="rect">
            <a:avLst/>
          </a:prstGeom>
          <a:noFill/>
        </p:spPr>
        <p:txBody>
          <a:bodyPr wrap="square" rtlCol="0">
            <a:spAutoFit/>
          </a:bodyPr>
          <a:lstStyle/>
          <a:p>
            <a:pPr marL="285750" indent="-285750">
              <a:buFont typeface="Arial" panose="020B0604020202020204" pitchFamily="34" charset="0"/>
              <a:buChar char="•"/>
            </a:pPr>
            <a:r>
              <a:rPr lang="ja-JP" altLang="en-US" sz="3600" b="1" dirty="0" smtClean="0"/>
              <a:t>必要</a:t>
            </a:r>
            <a:r>
              <a:rPr lang="ja-JP" altLang="en-US" sz="3600" b="1" dirty="0"/>
              <a:t>な</a:t>
            </a:r>
            <a:r>
              <a:rPr lang="ja-JP" altLang="en-US" sz="3600" b="1" dirty="0" smtClean="0"/>
              <a:t>知識</a:t>
            </a:r>
            <a:endParaRPr lang="en-US" altLang="ja-JP" sz="3600" b="1" dirty="0" smtClean="0"/>
          </a:p>
          <a:p>
            <a:r>
              <a:rPr lang="ja-JP" altLang="en-US" sz="3600" b="1" dirty="0" smtClean="0"/>
              <a:t>探究</a:t>
            </a:r>
            <a:r>
              <a:rPr lang="ja-JP" altLang="en-US" sz="3600" b="1" dirty="0"/>
              <a:t>の方法の</a:t>
            </a:r>
            <a:r>
              <a:rPr lang="ja-JP" altLang="en-US" sz="3600" b="1" dirty="0" smtClean="0"/>
              <a:t>理解</a:t>
            </a:r>
            <a:endParaRPr lang="en-US" altLang="ja-JP" sz="3600" b="1" dirty="0" smtClean="0"/>
          </a:p>
          <a:p>
            <a:endParaRPr lang="en-US" altLang="ja-JP" sz="3600" b="1" dirty="0" smtClean="0"/>
          </a:p>
          <a:p>
            <a:pPr marL="285750" indent="-285750">
              <a:buFont typeface="Arial" panose="020B0604020202020204" pitchFamily="34" charset="0"/>
              <a:buChar char="•"/>
            </a:pPr>
            <a:r>
              <a:rPr lang="ja-JP" altLang="en-US" sz="3600" b="1" dirty="0" smtClean="0"/>
              <a:t>論理的</a:t>
            </a:r>
            <a:r>
              <a:rPr lang="ja-JP" altLang="en-US" sz="3600" b="1" dirty="0"/>
              <a:t>思考力の育成</a:t>
            </a:r>
            <a:endParaRPr kumimoji="1" lang="ja-JP" altLang="en-US" sz="3600" b="1" dirty="0"/>
          </a:p>
        </p:txBody>
      </p:sp>
    </p:spTree>
    <p:extLst>
      <p:ext uri="{BB962C8B-B14F-4D97-AF65-F5344CB8AC3E}">
        <p14:creationId xmlns:p14="http://schemas.microsoft.com/office/powerpoint/2010/main" val="2004218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342054" y="516044"/>
            <a:ext cx="11767422" cy="972513"/>
            <a:chOff x="251520" y="404664"/>
            <a:chExt cx="8712967" cy="720079"/>
          </a:xfrm>
        </p:grpSpPr>
        <p:grpSp>
          <p:nvGrpSpPr>
            <p:cNvPr id="7" name="グループ化 8"/>
            <p:cNvGrpSpPr/>
            <p:nvPr/>
          </p:nvGrpSpPr>
          <p:grpSpPr>
            <a:xfrm>
              <a:off x="251520" y="404664"/>
              <a:ext cx="2232247" cy="720079"/>
              <a:chOff x="4551123" y="1526550"/>
              <a:chExt cx="2527249" cy="1010899"/>
            </a:xfrm>
            <a:scene3d>
              <a:camera prst="orthographicFront"/>
              <a:lightRig rig="flat" dir="t"/>
            </a:scene3d>
          </p:grpSpPr>
          <p:sp>
            <p:nvSpPr>
              <p:cNvPr id="17" name="山形 16"/>
              <p:cNvSpPr/>
              <p:nvPr/>
            </p:nvSpPr>
            <p:spPr>
              <a:xfrm>
                <a:off x="4551123" y="1526550"/>
                <a:ext cx="2527249" cy="1010899"/>
              </a:xfrm>
              <a:prstGeom prst="chevron">
                <a:avLst>
                  <a:gd name="adj" fmla="val 30402"/>
                </a:avLst>
              </a:prstGeom>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2400" dirty="0" smtClean="0">
                    <a:latin typeface="AR P丸ゴシック体M" pitchFamily="50" charset="-128"/>
                    <a:ea typeface="AR P丸ゴシック体M" pitchFamily="50" charset="-128"/>
                  </a:rPr>
                  <a:t>事前学習</a:t>
                </a:r>
                <a:endParaRPr lang="ja-JP" altLang="en-US" sz="2400" dirty="0">
                  <a:latin typeface="AR P丸ゴシック体M" pitchFamily="50" charset="-128"/>
                  <a:ea typeface="AR P丸ゴシック体M" pitchFamily="50" charset="-128"/>
                </a:endParaRPr>
              </a:p>
            </p:txBody>
          </p:sp>
          <p:sp>
            <p:nvSpPr>
              <p:cNvPr id="18" name="山形 4"/>
              <p:cNvSpPr/>
              <p:nvPr/>
            </p:nvSpPr>
            <p:spPr>
              <a:xfrm>
                <a:off x="5056573" y="1526550"/>
                <a:ext cx="1516350" cy="101089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2600" kern="1200"/>
              </a:p>
            </p:txBody>
          </p:sp>
        </p:grpSp>
        <p:grpSp>
          <p:nvGrpSpPr>
            <p:cNvPr id="8" name="グループ化 21"/>
            <p:cNvGrpSpPr/>
            <p:nvPr/>
          </p:nvGrpSpPr>
          <p:grpSpPr>
            <a:xfrm>
              <a:off x="2411760" y="404664"/>
              <a:ext cx="2232247" cy="720079"/>
              <a:chOff x="4551123" y="1526550"/>
              <a:chExt cx="2527249" cy="1010899"/>
            </a:xfrm>
            <a:scene3d>
              <a:camera prst="orthographicFront"/>
              <a:lightRig rig="flat" dir="t"/>
            </a:scene3d>
          </p:grpSpPr>
          <p:sp>
            <p:nvSpPr>
              <p:cNvPr id="15" name="山形 14"/>
              <p:cNvSpPr/>
              <p:nvPr/>
            </p:nvSpPr>
            <p:spPr>
              <a:xfrm>
                <a:off x="4551123" y="1526550"/>
                <a:ext cx="2527249" cy="1010899"/>
              </a:xfrm>
              <a:prstGeom prst="chevron">
                <a:avLst>
                  <a:gd name="adj" fmla="val 30402"/>
                </a:avLst>
              </a:prstGeom>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2400" dirty="0" smtClean="0">
                    <a:latin typeface="AR P丸ゴシック体M" pitchFamily="50" charset="-128"/>
                    <a:ea typeface="AR P丸ゴシック体M" pitchFamily="50" charset="-128"/>
                  </a:rPr>
                  <a:t>実習・講義</a:t>
                </a:r>
                <a:endParaRPr lang="ja-JP" altLang="en-US" sz="2400" dirty="0">
                  <a:latin typeface="AR P丸ゴシック体M" pitchFamily="50" charset="-128"/>
                  <a:ea typeface="AR P丸ゴシック体M" pitchFamily="50" charset="-128"/>
                </a:endParaRPr>
              </a:p>
            </p:txBody>
          </p:sp>
          <p:sp>
            <p:nvSpPr>
              <p:cNvPr id="16" name="山形 4"/>
              <p:cNvSpPr/>
              <p:nvPr/>
            </p:nvSpPr>
            <p:spPr>
              <a:xfrm>
                <a:off x="5056573" y="1526550"/>
                <a:ext cx="1516350" cy="101089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2600" kern="1200"/>
              </a:p>
            </p:txBody>
          </p:sp>
        </p:grpSp>
        <p:grpSp>
          <p:nvGrpSpPr>
            <p:cNvPr id="9" name="グループ化 27"/>
            <p:cNvGrpSpPr/>
            <p:nvPr/>
          </p:nvGrpSpPr>
          <p:grpSpPr>
            <a:xfrm>
              <a:off x="6732240" y="404664"/>
              <a:ext cx="2232247" cy="720079"/>
              <a:chOff x="4551123" y="1526550"/>
              <a:chExt cx="2527249" cy="1010899"/>
            </a:xfrm>
            <a:scene3d>
              <a:camera prst="orthographicFront"/>
              <a:lightRig rig="flat" dir="t"/>
            </a:scene3d>
          </p:grpSpPr>
          <p:sp>
            <p:nvSpPr>
              <p:cNvPr id="13" name="山形 12"/>
              <p:cNvSpPr/>
              <p:nvPr/>
            </p:nvSpPr>
            <p:spPr>
              <a:xfrm>
                <a:off x="4551123" y="1526550"/>
                <a:ext cx="2527249" cy="1010899"/>
              </a:xfrm>
              <a:prstGeom prst="chevron">
                <a:avLst>
                  <a:gd name="adj" fmla="val 30402"/>
                </a:avLst>
              </a:prstGeom>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2400" dirty="0" smtClean="0">
                    <a:latin typeface="AR P丸ゴシック体M" pitchFamily="50" charset="-128"/>
                    <a:ea typeface="AR P丸ゴシック体M" pitchFamily="50" charset="-128"/>
                  </a:rPr>
                  <a:t>発　表</a:t>
                </a:r>
                <a:endParaRPr lang="ja-JP" altLang="en-US" sz="2400" dirty="0">
                  <a:latin typeface="AR P丸ゴシック体M" pitchFamily="50" charset="-128"/>
                  <a:ea typeface="AR P丸ゴシック体M" pitchFamily="50" charset="-128"/>
                </a:endParaRPr>
              </a:p>
            </p:txBody>
          </p:sp>
          <p:sp>
            <p:nvSpPr>
              <p:cNvPr id="14" name="山形 4"/>
              <p:cNvSpPr/>
              <p:nvPr/>
            </p:nvSpPr>
            <p:spPr>
              <a:xfrm>
                <a:off x="5056573" y="1526550"/>
                <a:ext cx="1516350" cy="101089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2600" kern="1200"/>
              </a:p>
            </p:txBody>
          </p:sp>
        </p:grpSp>
        <p:grpSp>
          <p:nvGrpSpPr>
            <p:cNvPr id="10" name="グループ化 13"/>
            <p:cNvGrpSpPr/>
            <p:nvPr/>
          </p:nvGrpSpPr>
          <p:grpSpPr>
            <a:xfrm>
              <a:off x="4572000" y="404664"/>
              <a:ext cx="2232247" cy="720079"/>
              <a:chOff x="4551123" y="1526550"/>
              <a:chExt cx="2527249" cy="1010899"/>
            </a:xfrm>
            <a:solidFill>
              <a:srgbClr val="FF0000"/>
            </a:solidFill>
            <a:scene3d>
              <a:camera prst="orthographicFront"/>
              <a:lightRig rig="flat" dir="t"/>
            </a:scene3d>
          </p:grpSpPr>
          <p:sp>
            <p:nvSpPr>
              <p:cNvPr id="11" name="山形 10"/>
              <p:cNvSpPr/>
              <p:nvPr/>
            </p:nvSpPr>
            <p:spPr>
              <a:xfrm>
                <a:off x="4551123" y="1526550"/>
                <a:ext cx="2527249" cy="1010899"/>
              </a:xfrm>
              <a:prstGeom prst="chevron">
                <a:avLst>
                  <a:gd name="adj" fmla="val 30402"/>
                </a:avLst>
              </a:prstGeom>
              <a:grpFill/>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3200" b="1" dirty="0" smtClean="0">
                    <a:solidFill>
                      <a:schemeClr val="bg1"/>
                    </a:solidFill>
                    <a:latin typeface="AR P丸ゴシック体M" pitchFamily="50" charset="-128"/>
                    <a:ea typeface="AR P丸ゴシック体M" pitchFamily="50" charset="-128"/>
                  </a:rPr>
                  <a:t>探究活動</a:t>
                </a:r>
                <a:endParaRPr lang="ja-JP" altLang="en-US" sz="3200" b="1" dirty="0">
                  <a:solidFill>
                    <a:schemeClr val="bg1"/>
                  </a:solidFill>
                  <a:latin typeface="AR P丸ゴシック体M" pitchFamily="50" charset="-128"/>
                  <a:ea typeface="AR P丸ゴシック体M" pitchFamily="50" charset="-128"/>
                </a:endParaRPr>
              </a:p>
            </p:txBody>
          </p:sp>
          <p:sp>
            <p:nvSpPr>
              <p:cNvPr id="12" name="山形 4"/>
              <p:cNvSpPr/>
              <p:nvPr/>
            </p:nvSpPr>
            <p:spPr>
              <a:xfrm>
                <a:off x="5056573" y="1526550"/>
                <a:ext cx="1516350" cy="101089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2600" kern="1200"/>
              </a:p>
            </p:txBody>
          </p:sp>
        </p:grpSp>
      </p:grpSp>
      <p:sp>
        <p:nvSpPr>
          <p:cNvPr id="19" name="テキスト ボックス 18"/>
          <p:cNvSpPr txBox="1"/>
          <p:nvPr/>
        </p:nvSpPr>
        <p:spPr>
          <a:xfrm>
            <a:off x="6497371" y="2297027"/>
            <a:ext cx="5694629" cy="3416320"/>
          </a:xfrm>
          <a:prstGeom prst="rect">
            <a:avLst/>
          </a:prstGeom>
          <a:noFill/>
        </p:spPr>
        <p:txBody>
          <a:bodyPr wrap="square" rtlCol="0">
            <a:spAutoFit/>
          </a:bodyPr>
          <a:lstStyle/>
          <a:p>
            <a:pPr marL="457200" indent="-457200">
              <a:buFont typeface="Arial" panose="020B0604020202020204" pitchFamily="34" charset="0"/>
              <a:buChar char="•"/>
            </a:pPr>
            <a:r>
              <a:rPr lang="ja-JP" altLang="en-US" sz="3600" b="1" dirty="0" smtClean="0"/>
              <a:t>講義・実習を</a:t>
            </a:r>
            <a:r>
              <a:rPr lang="ja-JP" altLang="en-US" sz="3600" b="1" dirty="0"/>
              <a:t>もと</a:t>
            </a:r>
            <a:r>
              <a:rPr lang="ja-JP" altLang="en-US" sz="3600" b="1" dirty="0" smtClean="0"/>
              <a:t>に</a:t>
            </a:r>
            <a:endParaRPr lang="en-US" altLang="ja-JP" sz="3600" b="1" dirty="0" smtClean="0"/>
          </a:p>
          <a:p>
            <a:r>
              <a:rPr lang="ja-JP" altLang="en-US" sz="3600" b="1" dirty="0" smtClean="0"/>
              <a:t>　テーマ</a:t>
            </a:r>
            <a:r>
              <a:rPr lang="ja-JP" altLang="en-US" sz="3600" b="1" dirty="0"/>
              <a:t>を設定</a:t>
            </a:r>
            <a:r>
              <a:rPr lang="ja-JP" altLang="en-US" sz="3600" b="1" dirty="0" smtClean="0"/>
              <a:t>した</a:t>
            </a:r>
            <a:endParaRPr lang="en-US" altLang="ja-JP" sz="3600" b="1" dirty="0" smtClean="0"/>
          </a:p>
          <a:p>
            <a:r>
              <a:rPr lang="ja-JP" altLang="en-US" sz="3600" b="1" dirty="0" smtClean="0"/>
              <a:t>　探究活動</a:t>
            </a:r>
            <a:endParaRPr lang="en-US" altLang="ja-JP" sz="3600" b="1" dirty="0" smtClean="0"/>
          </a:p>
          <a:p>
            <a:r>
              <a:rPr lang="ja-JP" altLang="en-US" sz="3600" b="1" dirty="0"/>
              <a:t>　</a:t>
            </a:r>
            <a:endParaRPr lang="en-US" altLang="ja-JP" sz="3600" b="1" dirty="0" smtClean="0"/>
          </a:p>
          <a:p>
            <a:pPr marL="457200" indent="-457200">
              <a:buFont typeface="Arial" panose="020B0604020202020204" pitchFamily="34" charset="0"/>
              <a:buChar char="•"/>
            </a:pPr>
            <a:r>
              <a:rPr lang="ja-JP" altLang="en-US" sz="3600" b="1" dirty="0" smtClean="0"/>
              <a:t>科学的</a:t>
            </a:r>
            <a:r>
              <a:rPr lang="ja-JP" altLang="en-US" sz="3600" b="1" dirty="0"/>
              <a:t>探究力，創造性・独創性の育成</a:t>
            </a:r>
            <a:endParaRPr kumimoji="1" lang="ja-JP" altLang="en-US" sz="3600" b="1" dirty="0"/>
          </a:p>
        </p:txBody>
      </p:sp>
      <p:pic>
        <p:nvPicPr>
          <p:cNvPr id="20" name="Picture 2" descr="\\Ls220db0bd\ssh共有\26年度SSHこのあとの変更は残らないよ\DATA（画像）\編集用（軽い）\FSⅠ\1月13日　ﾌﾗﾝｸﾘﾝﾓｰﾀ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95" y="1918058"/>
            <a:ext cx="5983595" cy="4491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119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354844" y="561323"/>
            <a:ext cx="11482311" cy="948950"/>
            <a:chOff x="251520" y="332657"/>
            <a:chExt cx="8712968" cy="720079"/>
          </a:xfrm>
        </p:grpSpPr>
        <p:grpSp>
          <p:nvGrpSpPr>
            <p:cNvPr id="5" name="グループ化 8"/>
            <p:cNvGrpSpPr/>
            <p:nvPr/>
          </p:nvGrpSpPr>
          <p:grpSpPr>
            <a:xfrm>
              <a:off x="251520" y="332657"/>
              <a:ext cx="2216183" cy="720079"/>
              <a:chOff x="4551123" y="1526550"/>
              <a:chExt cx="2527249" cy="1010899"/>
            </a:xfrm>
            <a:scene3d>
              <a:camera prst="orthographicFront"/>
              <a:lightRig rig="flat" dir="t"/>
            </a:scene3d>
          </p:grpSpPr>
          <p:sp>
            <p:nvSpPr>
              <p:cNvPr id="15" name="山形 14"/>
              <p:cNvSpPr/>
              <p:nvPr/>
            </p:nvSpPr>
            <p:spPr>
              <a:xfrm>
                <a:off x="4551123" y="1526550"/>
                <a:ext cx="2527249" cy="1010899"/>
              </a:xfrm>
              <a:prstGeom prst="chevron">
                <a:avLst>
                  <a:gd name="adj" fmla="val 30402"/>
                </a:avLst>
              </a:prstGeom>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2400" dirty="0" smtClean="0">
                    <a:latin typeface="AR P丸ゴシック体M" pitchFamily="50" charset="-128"/>
                    <a:ea typeface="AR P丸ゴシック体M" pitchFamily="50" charset="-128"/>
                  </a:rPr>
                  <a:t>事前学習</a:t>
                </a:r>
                <a:endParaRPr lang="ja-JP" altLang="en-US" sz="2400" dirty="0">
                  <a:latin typeface="AR P丸ゴシック体M" pitchFamily="50" charset="-128"/>
                  <a:ea typeface="AR P丸ゴシック体M" pitchFamily="50" charset="-128"/>
                </a:endParaRPr>
              </a:p>
            </p:txBody>
          </p:sp>
          <p:sp>
            <p:nvSpPr>
              <p:cNvPr id="16" name="山形 4"/>
              <p:cNvSpPr/>
              <p:nvPr/>
            </p:nvSpPr>
            <p:spPr>
              <a:xfrm>
                <a:off x="5056573" y="1526550"/>
                <a:ext cx="1516350" cy="101089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2600" kern="1200"/>
              </a:p>
            </p:txBody>
          </p:sp>
        </p:grpSp>
        <p:grpSp>
          <p:nvGrpSpPr>
            <p:cNvPr id="6" name="グループ化 21"/>
            <p:cNvGrpSpPr/>
            <p:nvPr/>
          </p:nvGrpSpPr>
          <p:grpSpPr>
            <a:xfrm>
              <a:off x="2411760" y="332657"/>
              <a:ext cx="2216183" cy="720079"/>
              <a:chOff x="4551123" y="1526550"/>
              <a:chExt cx="2527249" cy="1010899"/>
            </a:xfrm>
            <a:scene3d>
              <a:camera prst="orthographicFront"/>
              <a:lightRig rig="flat" dir="t"/>
            </a:scene3d>
          </p:grpSpPr>
          <p:sp>
            <p:nvSpPr>
              <p:cNvPr id="13" name="山形 12"/>
              <p:cNvSpPr/>
              <p:nvPr/>
            </p:nvSpPr>
            <p:spPr>
              <a:xfrm>
                <a:off x="4551123" y="1526550"/>
                <a:ext cx="2527249" cy="1010899"/>
              </a:xfrm>
              <a:prstGeom prst="chevron">
                <a:avLst>
                  <a:gd name="adj" fmla="val 30402"/>
                </a:avLst>
              </a:prstGeom>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2400" dirty="0" smtClean="0">
                    <a:latin typeface="AR P丸ゴシック体M" pitchFamily="50" charset="-128"/>
                    <a:ea typeface="AR P丸ゴシック体M" pitchFamily="50" charset="-128"/>
                  </a:rPr>
                  <a:t>実習</a:t>
                </a:r>
                <a:r>
                  <a:rPr lang="ja-JP" altLang="en-US" sz="2400" dirty="0">
                    <a:latin typeface="AR P丸ゴシック体M" pitchFamily="50" charset="-128"/>
                    <a:ea typeface="AR P丸ゴシック体M" pitchFamily="50" charset="-128"/>
                  </a:rPr>
                  <a:t>・</a:t>
                </a:r>
                <a:r>
                  <a:rPr lang="ja-JP" altLang="en-US" sz="2400" dirty="0" smtClean="0">
                    <a:latin typeface="AR P丸ゴシック体M" pitchFamily="50" charset="-128"/>
                    <a:ea typeface="AR P丸ゴシック体M" pitchFamily="50" charset="-128"/>
                  </a:rPr>
                  <a:t>講義</a:t>
                </a:r>
                <a:endParaRPr lang="ja-JP" altLang="en-US" sz="2400" dirty="0">
                  <a:latin typeface="AR P丸ゴシック体M" pitchFamily="50" charset="-128"/>
                  <a:ea typeface="AR P丸ゴシック体M" pitchFamily="50" charset="-128"/>
                </a:endParaRPr>
              </a:p>
            </p:txBody>
          </p:sp>
          <p:sp>
            <p:nvSpPr>
              <p:cNvPr id="14" name="山形 4"/>
              <p:cNvSpPr/>
              <p:nvPr/>
            </p:nvSpPr>
            <p:spPr>
              <a:xfrm>
                <a:off x="5056573" y="1526550"/>
                <a:ext cx="1516350" cy="101089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2600" kern="1200"/>
              </a:p>
            </p:txBody>
          </p:sp>
        </p:grpSp>
        <p:grpSp>
          <p:nvGrpSpPr>
            <p:cNvPr id="7" name="グループ化 24"/>
            <p:cNvGrpSpPr/>
            <p:nvPr/>
          </p:nvGrpSpPr>
          <p:grpSpPr>
            <a:xfrm>
              <a:off x="4255169" y="332657"/>
              <a:ext cx="2511671" cy="720079"/>
              <a:chOff x="5056573" y="1526550"/>
              <a:chExt cx="2864211" cy="1010899"/>
            </a:xfrm>
            <a:scene3d>
              <a:camera prst="orthographicFront"/>
              <a:lightRig rig="flat" dir="t"/>
            </a:scene3d>
          </p:grpSpPr>
          <p:sp>
            <p:nvSpPr>
              <p:cNvPr id="11" name="山形 10"/>
              <p:cNvSpPr/>
              <p:nvPr/>
            </p:nvSpPr>
            <p:spPr>
              <a:xfrm>
                <a:off x="5393536" y="1526550"/>
                <a:ext cx="2527248" cy="1010899"/>
              </a:xfrm>
              <a:prstGeom prst="chevron">
                <a:avLst>
                  <a:gd name="adj" fmla="val 30402"/>
                </a:avLst>
              </a:prstGeom>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2400" dirty="0" smtClean="0">
                    <a:latin typeface="AR P丸ゴシック体M" pitchFamily="50" charset="-128"/>
                    <a:ea typeface="AR P丸ゴシック体M" pitchFamily="50" charset="-128"/>
                  </a:rPr>
                  <a:t>探究活動</a:t>
                </a:r>
                <a:endParaRPr lang="ja-JP" altLang="en-US" sz="2400" dirty="0">
                  <a:latin typeface="AR P丸ゴシック体M" pitchFamily="50" charset="-128"/>
                  <a:ea typeface="AR P丸ゴシック体M" pitchFamily="50" charset="-128"/>
                </a:endParaRPr>
              </a:p>
            </p:txBody>
          </p:sp>
          <p:sp>
            <p:nvSpPr>
              <p:cNvPr id="12" name="山形 4"/>
              <p:cNvSpPr/>
              <p:nvPr/>
            </p:nvSpPr>
            <p:spPr>
              <a:xfrm>
                <a:off x="5056573" y="1526550"/>
                <a:ext cx="1516350" cy="101089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2600" kern="1200"/>
              </a:p>
            </p:txBody>
          </p:sp>
        </p:grpSp>
        <p:grpSp>
          <p:nvGrpSpPr>
            <p:cNvPr id="8" name="グループ化 17"/>
            <p:cNvGrpSpPr/>
            <p:nvPr/>
          </p:nvGrpSpPr>
          <p:grpSpPr>
            <a:xfrm>
              <a:off x="6748305" y="332657"/>
              <a:ext cx="2216183" cy="720079"/>
              <a:chOff x="4551123" y="1526550"/>
              <a:chExt cx="2527249" cy="1010899"/>
            </a:xfrm>
            <a:solidFill>
              <a:srgbClr val="FF0000"/>
            </a:solidFill>
            <a:scene3d>
              <a:camera prst="orthographicFront"/>
              <a:lightRig rig="flat" dir="t"/>
            </a:scene3d>
          </p:grpSpPr>
          <p:sp>
            <p:nvSpPr>
              <p:cNvPr id="9" name="山形 8"/>
              <p:cNvSpPr/>
              <p:nvPr/>
            </p:nvSpPr>
            <p:spPr>
              <a:xfrm>
                <a:off x="4551123" y="1526550"/>
                <a:ext cx="2527249" cy="1010899"/>
              </a:xfrm>
              <a:prstGeom prst="chevron">
                <a:avLst>
                  <a:gd name="adj" fmla="val 30402"/>
                </a:avLst>
              </a:prstGeom>
              <a:grpFill/>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lIns="0" tIns="0" rIns="0" bIns="0" anchor="ctr"/>
              <a:lstStyle/>
              <a:p>
                <a:pPr algn="ctr"/>
                <a:r>
                  <a:rPr lang="ja-JP" altLang="en-US" sz="3200" b="1" dirty="0" smtClean="0">
                    <a:solidFill>
                      <a:schemeClr val="bg1"/>
                    </a:solidFill>
                    <a:latin typeface="AR P丸ゴシック体M" pitchFamily="50" charset="-128"/>
                    <a:ea typeface="AR P丸ゴシック体M" pitchFamily="50" charset="-128"/>
                  </a:rPr>
                  <a:t>発　表</a:t>
                </a:r>
                <a:endParaRPr lang="ja-JP" altLang="en-US" sz="3200" b="1" dirty="0">
                  <a:solidFill>
                    <a:schemeClr val="bg1"/>
                  </a:solidFill>
                  <a:latin typeface="AR P丸ゴシック体M" pitchFamily="50" charset="-128"/>
                  <a:ea typeface="AR P丸ゴシック体M" pitchFamily="50" charset="-128"/>
                </a:endParaRPr>
              </a:p>
            </p:txBody>
          </p:sp>
          <p:sp>
            <p:nvSpPr>
              <p:cNvPr id="10" name="山形 4"/>
              <p:cNvSpPr/>
              <p:nvPr/>
            </p:nvSpPr>
            <p:spPr>
              <a:xfrm>
                <a:off x="5056573" y="1526550"/>
                <a:ext cx="1516350" cy="101089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endParaRPr kumimoji="1" lang="ja-JP" altLang="en-US" sz="2600" kern="1200"/>
              </a:p>
            </p:txBody>
          </p:sp>
        </p:grpSp>
      </p:grpSp>
      <p:sp>
        <p:nvSpPr>
          <p:cNvPr id="17" name="テキスト ボックス 16"/>
          <p:cNvSpPr txBox="1"/>
          <p:nvPr/>
        </p:nvSpPr>
        <p:spPr>
          <a:xfrm>
            <a:off x="6586039" y="2274838"/>
            <a:ext cx="5310435" cy="2862322"/>
          </a:xfrm>
          <a:prstGeom prst="rect">
            <a:avLst/>
          </a:prstGeom>
          <a:noFill/>
        </p:spPr>
        <p:txBody>
          <a:bodyPr wrap="square" rtlCol="0">
            <a:spAutoFit/>
          </a:bodyPr>
          <a:lstStyle/>
          <a:p>
            <a:pPr marL="457200" indent="-457200">
              <a:buFont typeface="Arial" panose="020B0604020202020204" pitchFamily="34" charset="0"/>
              <a:buChar char="•"/>
            </a:pPr>
            <a:r>
              <a:rPr lang="ja-JP" altLang="en-US" sz="3600" b="1" dirty="0" smtClean="0"/>
              <a:t>探究活動の結果を発表</a:t>
            </a:r>
            <a:endParaRPr lang="en-US" altLang="ja-JP" sz="3600" b="1" dirty="0" smtClean="0"/>
          </a:p>
          <a:p>
            <a:r>
              <a:rPr lang="ja-JP" altLang="en-US" sz="3600" b="1" dirty="0" smtClean="0"/>
              <a:t>（ポスター，パワーポイント）</a:t>
            </a:r>
            <a:endParaRPr lang="en-US" altLang="ja-JP" sz="3600" b="1" dirty="0" smtClean="0"/>
          </a:p>
          <a:p>
            <a:pPr marL="457200" indent="-457200">
              <a:buFont typeface="Arial" panose="020B0604020202020204" pitchFamily="34" charset="0"/>
              <a:buChar char="•"/>
            </a:pPr>
            <a:endParaRPr lang="en-US" altLang="ja-JP" sz="3600" b="1" dirty="0"/>
          </a:p>
          <a:p>
            <a:pPr marL="457200" indent="-457200">
              <a:buFont typeface="Arial" panose="020B0604020202020204" pitchFamily="34" charset="0"/>
              <a:buChar char="•"/>
            </a:pPr>
            <a:r>
              <a:rPr lang="ja-JP" altLang="en-US" sz="3600" b="1" dirty="0" smtClean="0"/>
              <a:t>表現力</a:t>
            </a:r>
            <a:r>
              <a:rPr lang="ja-JP" altLang="en-US" sz="3600" b="1" dirty="0"/>
              <a:t>の</a:t>
            </a:r>
            <a:r>
              <a:rPr lang="ja-JP" altLang="en-US" sz="3600" b="1" dirty="0" smtClean="0"/>
              <a:t>育成</a:t>
            </a:r>
            <a:endParaRPr kumimoji="1" lang="ja-JP" altLang="en-US" sz="3600" b="1" dirty="0"/>
          </a:p>
        </p:txBody>
      </p:sp>
      <p:pic>
        <p:nvPicPr>
          <p:cNvPr id="18" name="Picture 2" descr="\\Ls220db0bd\ssh共有\26年度SSHこのあとの変更は残らないよ\DATA（画像）\編集用（軽い）\FSⅠ\2月4日　北陸の雷発表\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44" y="1911547"/>
            <a:ext cx="5811364" cy="436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932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1"/>
          <p:cNvSpPr>
            <a:spLocks noGrp="1"/>
          </p:cNvSpPr>
          <p:nvPr>
            <p:ph idx="1"/>
          </p:nvPr>
        </p:nvSpPr>
        <p:spPr>
          <a:xfrm>
            <a:off x="2358380" y="2386554"/>
            <a:ext cx="8514832" cy="4973410"/>
          </a:xfrm>
        </p:spPr>
        <p:txBody>
          <a:bodyPr>
            <a:normAutofit/>
          </a:bodyPr>
          <a:lstStyle/>
          <a:p>
            <a:pPr marL="0" indent="0">
              <a:lnSpc>
                <a:spcPts val="5500"/>
              </a:lnSpc>
              <a:buNone/>
            </a:pPr>
            <a:r>
              <a:rPr lang="ja-JP" altLang="en-US" sz="4400" dirty="0" smtClean="0"/>
              <a:t>文部科学省が指定</a:t>
            </a:r>
            <a:endParaRPr lang="en-US" altLang="ja-JP" sz="4400" dirty="0" smtClean="0"/>
          </a:p>
          <a:p>
            <a:pPr marL="0" indent="0">
              <a:lnSpc>
                <a:spcPts val="5500"/>
              </a:lnSpc>
              <a:buNone/>
            </a:pPr>
            <a:r>
              <a:rPr lang="ja-JP" altLang="en-US" sz="4400" b="1" dirty="0">
                <a:solidFill>
                  <a:srgbClr val="0070C0"/>
                </a:solidFill>
              </a:rPr>
              <a:t>科学技術系人材の</a:t>
            </a:r>
            <a:r>
              <a:rPr lang="ja-JP" altLang="en-US" sz="4400" b="1" dirty="0" smtClean="0">
                <a:solidFill>
                  <a:srgbClr val="0070C0"/>
                </a:solidFill>
              </a:rPr>
              <a:t>育成</a:t>
            </a:r>
            <a:r>
              <a:rPr lang="ja-JP" altLang="en-US" sz="4400" dirty="0" smtClean="0"/>
              <a:t>を目的</a:t>
            </a:r>
            <a:endParaRPr lang="en-US" altLang="ja-JP" sz="4400" dirty="0" smtClean="0"/>
          </a:p>
          <a:p>
            <a:pPr marL="0" indent="0">
              <a:lnSpc>
                <a:spcPts val="5500"/>
              </a:lnSpc>
              <a:buNone/>
            </a:pPr>
            <a:r>
              <a:rPr lang="ja-JP" altLang="en-US" sz="4400" b="1" dirty="0" smtClean="0">
                <a:solidFill>
                  <a:srgbClr val="FF0000"/>
                </a:solidFill>
              </a:rPr>
              <a:t>特別</a:t>
            </a:r>
            <a:r>
              <a:rPr lang="ja-JP" altLang="en-US" sz="4400" b="1" dirty="0">
                <a:solidFill>
                  <a:srgbClr val="FF0000"/>
                </a:solidFill>
              </a:rPr>
              <a:t>な</a:t>
            </a:r>
            <a:r>
              <a:rPr lang="ja-JP" altLang="en-US" sz="4400" b="1" dirty="0" smtClean="0">
                <a:solidFill>
                  <a:srgbClr val="FF0000"/>
                </a:solidFill>
              </a:rPr>
              <a:t>授業</a:t>
            </a:r>
            <a:endParaRPr lang="en-US" altLang="ja-JP" sz="4400" b="1" dirty="0" smtClean="0">
              <a:solidFill>
                <a:srgbClr val="FF0000"/>
              </a:solidFill>
            </a:endParaRPr>
          </a:p>
          <a:p>
            <a:pPr marL="0" indent="0">
              <a:lnSpc>
                <a:spcPts val="5500"/>
              </a:lnSpc>
              <a:buNone/>
            </a:pPr>
            <a:r>
              <a:rPr lang="ja-JP" altLang="en-US" sz="4400" b="1" dirty="0">
                <a:solidFill>
                  <a:srgbClr val="FF0000"/>
                </a:solidFill>
              </a:rPr>
              <a:t>特別な</a:t>
            </a:r>
            <a:r>
              <a:rPr lang="ja-JP" altLang="en-US" sz="4400" b="1" dirty="0" smtClean="0">
                <a:solidFill>
                  <a:srgbClr val="FF0000"/>
                </a:solidFill>
              </a:rPr>
              <a:t>行事</a:t>
            </a:r>
            <a:endParaRPr lang="en-US" altLang="ja-JP" sz="4400" b="1" dirty="0" smtClean="0">
              <a:solidFill>
                <a:srgbClr val="FF0000"/>
              </a:solidFill>
            </a:endParaRPr>
          </a:p>
          <a:p>
            <a:pPr marL="0" indent="0">
              <a:lnSpc>
                <a:spcPts val="5500"/>
              </a:lnSpc>
              <a:buNone/>
            </a:pPr>
            <a:r>
              <a:rPr lang="ja-JP" altLang="en-US" sz="4400" dirty="0" smtClean="0"/>
              <a:t>全国</a:t>
            </a:r>
            <a:r>
              <a:rPr lang="ja-JP" altLang="en-US" sz="4400" dirty="0"/>
              <a:t>で</a:t>
            </a:r>
            <a:r>
              <a:rPr lang="ja-JP" altLang="en-US" sz="4400" b="1" dirty="0">
                <a:solidFill>
                  <a:srgbClr val="0070C0"/>
                </a:solidFill>
              </a:rPr>
              <a:t>約２００校</a:t>
            </a:r>
            <a:r>
              <a:rPr lang="ja-JP" altLang="en-US" sz="4400" dirty="0" smtClean="0"/>
              <a:t>指定</a:t>
            </a:r>
            <a:endParaRPr lang="en-US" altLang="ja-JP" sz="4400" dirty="0"/>
          </a:p>
          <a:p>
            <a:pPr marL="0" indent="0">
              <a:lnSpc>
                <a:spcPts val="5500"/>
              </a:lnSpc>
              <a:buNone/>
            </a:pPr>
            <a:endParaRPr lang="ja-JP" altLang="en-US" sz="4400" dirty="0"/>
          </a:p>
        </p:txBody>
      </p:sp>
      <p:sp>
        <p:nvSpPr>
          <p:cNvPr id="5" name="タイトル 2"/>
          <p:cNvSpPr>
            <a:spLocks noGrp="1"/>
          </p:cNvSpPr>
          <p:nvPr>
            <p:ph type="title"/>
          </p:nvPr>
        </p:nvSpPr>
        <p:spPr>
          <a:xfrm>
            <a:off x="179512" y="305736"/>
            <a:ext cx="8229600" cy="1143000"/>
          </a:xfrm>
        </p:spPr>
        <p:txBody>
          <a:bodyPr>
            <a:normAutofit/>
          </a:bodyPr>
          <a:lstStyle/>
          <a:p>
            <a:r>
              <a:rPr kumimoji="1" lang="ja-JP" altLang="en-US" sz="7200" b="1" dirty="0" smtClean="0">
                <a:solidFill>
                  <a:srgbClr val="0070C0"/>
                </a:solidFill>
              </a:rPr>
              <a:t>ＳＳＨとは</a:t>
            </a:r>
            <a:endParaRPr kumimoji="1" lang="ja-JP" altLang="en-US" sz="7200" b="1" dirty="0">
              <a:solidFill>
                <a:srgbClr val="0070C0"/>
              </a:solidFill>
            </a:endParaRPr>
          </a:p>
        </p:txBody>
      </p:sp>
      <p:sp>
        <p:nvSpPr>
          <p:cNvPr id="6" name="テキスト ボックス 5"/>
          <p:cNvSpPr txBox="1"/>
          <p:nvPr/>
        </p:nvSpPr>
        <p:spPr>
          <a:xfrm>
            <a:off x="1144455" y="1231754"/>
            <a:ext cx="7776864" cy="830997"/>
          </a:xfrm>
          <a:prstGeom prst="rect">
            <a:avLst/>
          </a:prstGeom>
          <a:noFill/>
        </p:spPr>
        <p:txBody>
          <a:bodyPr wrap="square" rtlCol="0">
            <a:spAutoFit/>
          </a:bodyPr>
          <a:lstStyle/>
          <a:p>
            <a:r>
              <a:rPr lang="en-US" altLang="ja-JP" sz="4800" b="1" dirty="0" smtClean="0">
                <a:solidFill>
                  <a:srgbClr val="FF0000"/>
                </a:solidFill>
                <a:ea typeface="Batang" panose="02030600000101010101" pitchFamily="18" charset="-127"/>
              </a:rPr>
              <a:t>S</a:t>
            </a:r>
            <a:r>
              <a:rPr lang="en-US" altLang="ja-JP" sz="4800" dirty="0" smtClean="0">
                <a:ea typeface="Batang" panose="02030600000101010101" pitchFamily="18" charset="-127"/>
              </a:rPr>
              <a:t>uper </a:t>
            </a:r>
            <a:r>
              <a:rPr lang="en-US" altLang="ja-JP" sz="4800" b="1" dirty="0" smtClean="0">
                <a:solidFill>
                  <a:srgbClr val="FF0000"/>
                </a:solidFill>
                <a:ea typeface="Batang" panose="02030600000101010101" pitchFamily="18" charset="-127"/>
              </a:rPr>
              <a:t>S</a:t>
            </a:r>
            <a:r>
              <a:rPr lang="en-US" altLang="ja-JP" sz="4800" dirty="0" smtClean="0">
                <a:ea typeface="Batang" panose="02030600000101010101" pitchFamily="18" charset="-127"/>
              </a:rPr>
              <a:t>cience </a:t>
            </a:r>
            <a:r>
              <a:rPr lang="en-US" altLang="ja-JP" sz="4800" b="1" dirty="0" smtClean="0">
                <a:solidFill>
                  <a:srgbClr val="FF0000"/>
                </a:solidFill>
                <a:ea typeface="Batang" panose="02030600000101010101" pitchFamily="18" charset="-127"/>
              </a:rPr>
              <a:t>H</a:t>
            </a:r>
            <a:r>
              <a:rPr lang="en-US" altLang="ja-JP" sz="4800" dirty="0" smtClean="0">
                <a:ea typeface="Batang" panose="02030600000101010101" pitchFamily="18" charset="-127"/>
              </a:rPr>
              <a:t>igh school</a:t>
            </a:r>
            <a:endParaRPr lang="en-US" altLang="ja-JP" sz="4800" dirty="0">
              <a:ea typeface="Batang" panose="02030600000101010101" pitchFamily="18" charset="-127"/>
            </a:endParaRPr>
          </a:p>
        </p:txBody>
      </p:sp>
    </p:spTree>
    <p:extLst>
      <p:ext uri="{BB962C8B-B14F-4D97-AF65-F5344CB8AC3E}">
        <p14:creationId xmlns:p14="http://schemas.microsoft.com/office/powerpoint/2010/main" val="6828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49382" y="228600"/>
            <a:ext cx="8229600" cy="1066800"/>
          </a:xfrm>
        </p:spPr>
        <p:txBody>
          <a:bodyPr/>
          <a:lstStyle/>
          <a:p>
            <a:r>
              <a:rPr kumimoji="1" lang="ja-JP" altLang="en-US" b="1" dirty="0" smtClean="0">
                <a:solidFill>
                  <a:srgbClr val="0070C0"/>
                </a:solidFill>
              </a:rPr>
              <a:t>Ｆ探究</a:t>
            </a:r>
            <a:r>
              <a:rPr kumimoji="1" lang="en-US" altLang="ja-JP" b="1" dirty="0" smtClean="0">
                <a:solidFill>
                  <a:srgbClr val="0070C0"/>
                </a:solidFill>
              </a:rPr>
              <a:t>Ⅰ</a:t>
            </a:r>
            <a:r>
              <a:rPr kumimoji="1" lang="ja-JP" altLang="en-US" b="1" dirty="0" smtClean="0">
                <a:solidFill>
                  <a:srgbClr val="0070C0"/>
                </a:solidFill>
              </a:rPr>
              <a:t>で学ぶこと　</a:t>
            </a:r>
            <a:endParaRPr kumimoji="1" lang="ja-JP" altLang="en-US" b="1" dirty="0">
              <a:solidFill>
                <a:srgbClr val="0070C0"/>
              </a:solidFill>
            </a:endParaRPr>
          </a:p>
        </p:txBody>
      </p:sp>
      <p:sp>
        <p:nvSpPr>
          <p:cNvPr id="5" name="コンテンツ プレースホルダー 2"/>
          <p:cNvSpPr>
            <a:spLocks noGrp="1"/>
          </p:cNvSpPr>
          <p:nvPr>
            <p:ph idx="1"/>
          </p:nvPr>
        </p:nvSpPr>
        <p:spPr>
          <a:xfrm>
            <a:off x="1317278" y="745402"/>
            <a:ext cx="8922192" cy="6391927"/>
          </a:xfrm>
        </p:spPr>
        <p:txBody>
          <a:bodyPr>
            <a:normAutofit/>
          </a:bodyPr>
          <a:lstStyle/>
          <a:p>
            <a:pPr marL="0" indent="0">
              <a:lnSpc>
                <a:spcPts val="4500"/>
              </a:lnSpc>
              <a:buNone/>
            </a:pPr>
            <a:endParaRPr kumimoji="1" lang="en-US" altLang="ja-JP" sz="4000" b="1" dirty="0" smtClean="0"/>
          </a:p>
          <a:p>
            <a:pPr>
              <a:lnSpc>
                <a:spcPts val="4500"/>
              </a:lnSpc>
            </a:pPr>
            <a:r>
              <a:rPr lang="ja-JP" altLang="en-US" sz="4000" b="1" dirty="0" smtClean="0"/>
              <a:t>テクニカルライティング</a:t>
            </a:r>
            <a:endParaRPr lang="en-US" altLang="ja-JP" sz="4000" b="1" dirty="0" smtClean="0"/>
          </a:p>
          <a:p>
            <a:pPr>
              <a:lnSpc>
                <a:spcPts val="4500"/>
              </a:lnSpc>
            </a:pPr>
            <a:r>
              <a:rPr kumimoji="1" lang="ja-JP" altLang="en-US" sz="4000" b="1" dirty="0" smtClean="0"/>
              <a:t>文献調査の方法</a:t>
            </a:r>
            <a:endParaRPr kumimoji="1" lang="en-US" altLang="ja-JP" sz="4000" b="1" dirty="0" smtClean="0"/>
          </a:p>
          <a:p>
            <a:pPr>
              <a:lnSpc>
                <a:spcPts val="4500"/>
              </a:lnSpc>
            </a:pPr>
            <a:r>
              <a:rPr lang="ja-JP" altLang="en-US" sz="4000" b="1" dirty="0" smtClean="0"/>
              <a:t>ポスター作成の方法</a:t>
            </a:r>
            <a:endParaRPr lang="en-US" altLang="ja-JP" sz="4000" b="1" dirty="0" smtClean="0"/>
          </a:p>
          <a:p>
            <a:pPr>
              <a:lnSpc>
                <a:spcPts val="4500"/>
              </a:lnSpc>
            </a:pPr>
            <a:r>
              <a:rPr lang="ja-JP" altLang="en-US" sz="4000" b="1" dirty="0"/>
              <a:t>ディベート</a:t>
            </a:r>
            <a:endParaRPr lang="en-US" altLang="ja-JP" sz="4000" b="1" dirty="0" smtClean="0"/>
          </a:p>
          <a:p>
            <a:pPr>
              <a:lnSpc>
                <a:spcPts val="4500"/>
              </a:lnSpc>
            </a:pPr>
            <a:r>
              <a:rPr lang="ja-JP" altLang="en-US" sz="4000" b="1" dirty="0"/>
              <a:t>プレゼンテーション</a:t>
            </a:r>
            <a:r>
              <a:rPr kumimoji="1" lang="ja-JP" altLang="en-US" sz="4000" b="1" dirty="0" smtClean="0"/>
              <a:t>作成の方法</a:t>
            </a:r>
            <a:endParaRPr kumimoji="1" lang="en-US" altLang="ja-JP" sz="4000" b="1" dirty="0" smtClean="0"/>
          </a:p>
          <a:p>
            <a:pPr>
              <a:lnSpc>
                <a:spcPts val="4500"/>
              </a:lnSpc>
            </a:pPr>
            <a:r>
              <a:rPr lang="ja-JP" altLang="en-US" sz="4000" b="1" dirty="0"/>
              <a:t>調査</a:t>
            </a:r>
            <a:r>
              <a:rPr lang="ja-JP" altLang="en-US" sz="4000" b="1" dirty="0" smtClean="0"/>
              <a:t>の方法</a:t>
            </a:r>
            <a:endParaRPr lang="en-US" altLang="ja-JP" sz="4000" b="1" dirty="0" smtClean="0"/>
          </a:p>
          <a:p>
            <a:pPr>
              <a:lnSpc>
                <a:spcPts val="4500"/>
              </a:lnSpc>
            </a:pPr>
            <a:r>
              <a:rPr kumimoji="1" lang="ja-JP" altLang="en-US" sz="4000" b="1" dirty="0" smtClean="0"/>
              <a:t>データの解析法</a:t>
            </a:r>
            <a:endParaRPr kumimoji="1" lang="en-US" altLang="ja-JP" sz="4000" b="1" dirty="0" smtClean="0"/>
          </a:p>
        </p:txBody>
      </p:sp>
      <p:sp>
        <p:nvSpPr>
          <p:cNvPr id="6" name="テキスト ボックス 5"/>
          <p:cNvSpPr txBox="1"/>
          <p:nvPr/>
        </p:nvSpPr>
        <p:spPr>
          <a:xfrm>
            <a:off x="7335570" y="1584875"/>
            <a:ext cx="4725909" cy="1754326"/>
          </a:xfrm>
          <a:prstGeom prst="rect">
            <a:avLst/>
          </a:prstGeom>
          <a:noFill/>
          <a:ln w="38100">
            <a:solidFill>
              <a:schemeClr val="tx1"/>
            </a:solidFill>
          </a:ln>
        </p:spPr>
        <p:txBody>
          <a:bodyPr wrap="square" rtlCol="0">
            <a:spAutoFit/>
          </a:bodyPr>
          <a:lstStyle/>
          <a:p>
            <a:pPr algn="ctr"/>
            <a:r>
              <a:rPr kumimoji="1" lang="ja-JP" altLang="en-US" sz="5400" b="1" dirty="0" smtClean="0">
                <a:solidFill>
                  <a:srgbClr val="FF0000"/>
                </a:solidFill>
              </a:rPr>
              <a:t>探究スキルの</a:t>
            </a:r>
            <a:endParaRPr kumimoji="1" lang="en-US" altLang="ja-JP" sz="5400" b="1" dirty="0" smtClean="0">
              <a:solidFill>
                <a:srgbClr val="FF0000"/>
              </a:solidFill>
            </a:endParaRPr>
          </a:p>
          <a:p>
            <a:pPr algn="ctr"/>
            <a:r>
              <a:rPr kumimoji="1" lang="ja-JP" altLang="en-US" sz="5400" b="1" dirty="0" smtClean="0">
                <a:solidFill>
                  <a:srgbClr val="FF0000"/>
                </a:solidFill>
              </a:rPr>
              <a:t>習得と活用</a:t>
            </a:r>
            <a:endParaRPr kumimoji="1" lang="ja-JP" altLang="en-US" sz="5400" b="1" dirty="0">
              <a:solidFill>
                <a:srgbClr val="FF0000"/>
              </a:solidFill>
            </a:endParaRPr>
          </a:p>
        </p:txBody>
      </p:sp>
    </p:spTree>
    <p:extLst>
      <p:ext uri="{BB962C8B-B14F-4D97-AF65-F5344CB8AC3E}">
        <p14:creationId xmlns:p14="http://schemas.microsoft.com/office/powerpoint/2010/main" val="227461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30451" y="418723"/>
            <a:ext cx="8229600" cy="1066800"/>
          </a:xfrm>
        </p:spPr>
        <p:txBody>
          <a:bodyPr/>
          <a:lstStyle/>
          <a:p>
            <a:r>
              <a:rPr kumimoji="1" lang="ja-JP" altLang="en-US" b="1" dirty="0" smtClean="0">
                <a:solidFill>
                  <a:srgbClr val="0070C0"/>
                </a:solidFill>
              </a:rPr>
              <a:t>定期考査について</a:t>
            </a:r>
            <a:endParaRPr kumimoji="1" lang="ja-JP" altLang="en-US" b="1" dirty="0">
              <a:solidFill>
                <a:srgbClr val="0070C0"/>
              </a:solidFill>
            </a:endParaRPr>
          </a:p>
        </p:txBody>
      </p:sp>
      <p:sp>
        <p:nvSpPr>
          <p:cNvPr id="5" name="コンテンツ プレースホルダー 2"/>
          <p:cNvSpPr>
            <a:spLocks noGrp="1"/>
          </p:cNvSpPr>
          <p:nvPr>
            <p:ph idx="1"/>
          </p:nvPr>
        </p:nvSpPr>
        <p:spPr>
          <a:xfrm>
            <a:off x="330450" y="1525147"/>
            <a:ext cx="11393787" cy="4325112"/>
          </a:xfrm>
        </p:spPr>
        <p:txBody>
          <a:bodyPr>
            <a:noAutofit/>
          </a:bodyPr>
          <a:lstStyle/>
          <a:p>
            <a:r>
              <a:rPr kumimoji="1" lang="ja-JP" altLang="en-US" sz="3600" b="1" dirty="0" smtClean="0"/>
              <a:t>考査を実施しません</a:t>
            </a:r>
            <a:endParaRPr kumimoji="1" lang="en-US" altLang="ja-JP" sz="3600" b="1" dirty="0" smtClean="0"/>
          </a:p>
          <a:p>
            <a:endParaRPr lang="en-US" altLang="ja-JP" sz="3600" dirty="0"/>
          </a:p>
          <a:p>
            <a:r>
              <a:rPr kumimoji="1" lang="ja-JP" altLang="en-US" sz="3600" b="1" dirty="0" smtClean="0"/>
              <a:t>ユニットごと</a:t>
            </a:r>
            <a:r>
              <a:rPr lang="ja-JP" altLang="en-US" sz="3600" b="1" dirty="0"/>
              <a:t>の</a:t>
            </a:r>
            <a:endParaRPr kumimoji="1" lang="en-US" altLang="ja-JP" sz="3600" b="1" dirty="0" smtClean="0"/>
          </a:p>
          <a:p>
            <a:pPr marL="109728" indent="0">
              <a:lnSpc>
                <a:spcPts val="5000"/>
              </a:lnSpc>
              <a:buNone/>
            </a:pPr>
            <a:r>
              <a:rPr lang="ja-JP" altLang="en-US" sz="3600" dirty="0"/>
              <a:t>　</a:t>
            </a:r>
            <a:r>
              <a:rPr lang="ja-JP" altLang="en-US" sz="3600" dirty="0" smtClean="0"/>
              <a:t>　</a:t>
            </a:r>
            <a:r>
              <a:rPr lang="ja-JP" altLang="en-US" sz="3600" b="1" dirty="0" smtClean="0">
                <a:solidFill>
                  <a:srgbClr val="FF0000"/>
                </a:solidFill>
              </a:rPr>
              <a:t>・</a:t>
            </a:r>
            <a:r>
              <a:rPr kumimoji="1" lang="ja-JP" altLang="en-US" sz="3600" b="1" dirty="0" smtClean="0">
                <a:solidFill>
                  <a:srgbClr val="FF0000"/>
                </a:solidFill>
              </a:rPr>
              <a:t>活動状況</a:t>
            </a:r>
            <a:endParaRPr kumimoji="1" lang="en-US" altLang="ja-JP" sz="3600" b="1" dirty="0" smtClean="0">
              <a:solidFill>
                <a:srgbClr val="FF0000"/>
              </a:solidFill>
            </a:endParaRPr>
          </a:p>
          <a:p>
            <a:pPr marL="109728" indent="0">
              <a:lnSpc>
                <a:spcPts val="5000"/>
              </a:lnSpc>
              <a:buNone/>
            </a:pPr>
            <a:r>
              <a:rPr lang="ja-JP" altLang="en-US" sz="3600" b="1" dirty="0">
                <a:solidFill>
                  <a:srgbClr val="FF0000"/>
                </a:solidFill>
              </a:rPr>
              <a:t>　</a:t>
            </a:r>
            <a:r>
              <a:rPr lang="ja-JP" altLang="en-US" sz="3600" b="1" dirty="0" smtClean="0">
                <a:solidFill>
                  <a:srgbClr val="FF0000"/>
                </a:solidFill>
              </a:rPr>
              <a:t>　・成果物（</a:t>
            </a:r>
            <a:r>
              <a:rPr kumimoji="1" lang="ja-JP" altLang="en-US" sz="3600" b="1" dirty="0" smtClean="0">
                <a:solidFill>
                  <a:srgbClr val="FF0000"/>
                </a:solidFill>
              </a:rPr>
              <a:t>レポート，ポスター，スライド等）</a:t>
            </a:r>
            <a:endParaRPr kumimoji="1" lang="en-US" altLang="ja-JP" sz="3600" b="1" dirty="0" smtClean="0">
              <a:solidFill>
                <a:srgbClr val="FF0000"/>
              </a:solidFill>
            </a:endParaRPr>
          </a:p>
          <a:p>
            <a:pPr marL="109728" indent="0">
              <a:lnSpc>
                <a:spcPts val="5000"/>
              </a:lnSpc>
              <a:buNone/>
            </a:pPr>
            <a:r>
              <a:rPr lang="ja-JP" altLang="en-US" sz="3600" b="1" dirty="0">
                <a:solidFill>
                  <a:srgbClr val="FF0000"/>
                </a:solidFill>
              </a:rPr>
              <a:t>　</a:t>
            </a:r>
            <a:r>
              <a:rPr lang="ja-JP" altLang="en-US" sz="3600" b="1" dirty="0" smtClean="0">
                <a:solidFill>
                  <a:srgbClr val="FF0000"/>
                </a:solidFill>
              </a:rPr>
              <a:t>　・身に付けたい力に対しての評価</a:t>
            </a:r>
            <a:endParaRPr lang="en-US" altLang="ja-JP" sz="3600" b="1" dirty="0" smtClean="0">
              <a:solidFill>
                <a:srgbClr val="FF0000"/>
              </a:solidFill>
            </a:endParaRPr>
          </a:p>
          <a:p>
            <a:pPr marL="109728" indent="0">
              <a:lnSpc>
                <a:spcPts val="5000"/>
              </a:lnSpc>
              <a:buNone/>
            </a:pPr>
            <a:r>
              <a:rPr kumimoji="1" lang="ja-JP" altLang="en-US" sz="3600" b="1" dirty="0">
                <a:solidFill>
                  <a:srgbClr val="FF0000"/>
                </a:solidFill>
              </a:rPr>
              <a:t>　</a:t>
            </a:r>
            <a:r>
              <a:rPr kumimoji="1" lang="ja-JP" altLang="en-US" sz="3600" b="1" dirty="0" smtClean="0">
                <a:solidFill>
                  <a:srgbClr val="FF0000"/>
                </a:solidFill>
              </a:rPr>
              <a:t>　・総合的に評価</a:t>
            </a:r>
            <a:endParaRPr kumimoji="1" lang="ja-JP" altLang="en-US" sz="3600" b="1" dirty="0">
              <a:solidFill>
                <a:srgbClr val="FF0000"/>
              </a:solidFill>
            </a:endParaRPr>
          </a:p>
        </p:txBody>
      </p:sp>
    </p:spTree>
    <p:extLst>
      <p:ext uri="{BB962C8B-B14F-4D97-AF65-F5344CB8AC3E}">
        <p14:creationId xmlns:p14="http://schemas.microsoft.com/office/powerpoint/2010/main" val="382822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03703" y="219547"/>
            <a:ext cx="8229600" cy="1066800"/>
          </a:xfrm>
        </p:spPr>
        <p:txBody>
          <a:bodyPr/>
          <a:lstStyle/>
          <a:p>
            <a:r>
              <a:rPr kumimoji="1" lang="en-US" altLang="ja-JP" b="1" dirty="0" smtClean="0">
                <a:solidFill>
                  <a:srgbClr val="0070C0"/>
                </a:solidFill>
              </a:rPr>
              <a:t>1</a:t>
            </a:r>
            <a:r>
              <a:rPr kumimoji="1" lang="ja-JP" altLang="en-US" b="1" dirty="0" smtClean="0">
                <a:solidFill>
                  <a:srgbClr val="0070C0"/>
                </a:solidFill>
              </a:rPr>
              <a:t>年生以降</a:t>
            </a:r>
            <a:endParaRPr kumimoji="1" lang="ja-JP" altLang="en-US" b="1" dirty="0">
              <a:solidFill>
                <a:srgbClr val="0070C0"/>
              </a:solidFill>
            </a:endParaRPr>
          </a:p>
        </p:txBody>
      </p:sp>
      <p:sp>
        <p:nvSpPr>
          <p:cNvPr id="5" name="コンテンツ プレースホルダー 2"/>
          <p:cNvSpPr>
            <a:spLocks noGrp="1"/>
          </p:cNvSpPr>
          <p:nvPr>
            <p:ph idx="1"/>
          </p:nvPr>
        </p:nvSpPr>
        <p:spPr>
          <a:xfrm>
            <a:off x="855552" y="1144902"/>
            <a:ext cx="8229600" cy="4325112"/>
          </a:xfrm>
        </p:spPr>
        <p:txBody>
          <a:bodyPr>
            <a:normAutofit/>
          </a:bodyPr>
          <a:lstStyle/>
          <a:p>
            <a:pPr>
              <a:lnSpc>
                <a:spcPts val="5500"/>
              </a:lnSpc>
            </a:pPr>
            <a:r>
              <a:rPr kumimoji="1" lang="en-US" altLang="ja-JP" sz="4400" b="1" dirty="0" smtClean="0"/>
              <a:t>2</a:t>
            </a:r>
            <a:r>
              <a:rPr kumimoji="1" lang="ja-JP" altLang="en-US" sz="4400" b="1" dirty="0" smtClean="0"/>
              <a:t>年生では</a:t>
            </a:r>
            <a:endParaRPr kumimoji="1" lang="en-US" altLang="ja-JP" sz="4400" b="1" dirty="0" smtClean="0"/>
          </a:p>
          <a:p>
            <a:pPr marL="0" indent="0">
              <a:lnSpc>
                <a:spcPts val="5500"/>
              </a:lnSpc>
              <a:buNone/>
            </a:pPr>
            <a:r>
              <a:rPr lang="ja-JP" altLang="en-US" sz="4400" dirty="0"/>
              <a:t>　</a:t>
            </a:r>
            <a:r>
              <a:rPr lang="ja-JP" altLang="en-US" sz="4400" dirty="0" smtClean="0"/>
              <a:t>　</a:t>
            </a:r>
            <a:r>
              <a:rPr lang="ja-JP" altLang="en-US" sz="4800" b="1" dirty="0" smtClean="0">
                <a:solidFill>
                  <a:srgbClr val="FF0000"/>
                </a:solidFill>
              </a:rPr>
              <a:t>課題研究</a:t>
            </a:r>
            <a:endParaRPr lang="en-US" altLang="ja-JP" sz="4800" b="1" dirty="0" smtClean="0">
              <a:solidFill>
                <a:srgbClr val="FF0000"/>
              </a:solidFill>
            </a:endParaRPr>
          </a:p>
          <a:p>
            <a:pPr>
              <a:lnSpc>
                <a:spcPts val="5500"/>
              </a:lnSpc>
            </a:pPr>
            <a:endParaRPr kumimoji="1" lang="en-US" altLang="ja-JP" sz="4400" dirty="0"/>
          </a:p>
          <a:p>
            <a:pPr>
              <a:lnSpc>
                <a:spcPts val="5500"/>
              </a:lnSpc>
            </a:pPr>
            <a:r>
              <a:rPr lang="en-US" altLang="ja-JP" sz="4400" b="1" dirty="0" smtClean="0"/>
              <a:t>3</a:t>
            </a:r>
            <a:r>
              <a:rPr lang="ja-JP" altLang="en-US" sz="4400" b="1" dirty="0" smtClean="0"/>
              <a:t>年生では</a:t>
            </a:r>
            <a:endParaRPr lang="en-US" altLang="ja-JP" sz="4400" b="1" dirty="0" smtClean="0"/>
          </a:p>
          <a:p>
            <a:pPr marL="0" indent="0">
              <a:lnSpc>
                <a:spcPts val="5500"/>
              </a:lnSpc>
              <a:buNone/>
            </a:pPr>
            <a:r>
              <a:rPr lang="ja-JP" altLang="en-US" sz="4400" dirty="0"/>
              <a:t>　</a:t>
            </a:r>
            <a:r>
              <a:rPr lang="ja-JP" altLang="en-US" sz="4400" dirty="0" smtClean="0"/>
              <a:t>　</a:t>
            </a:r>
            <a:r>
              <a:rPr kumimoji="1" lang="ja-JP" altLang="en-US" sz="4800" b="1" dirty="0" smtClean="0">
                <a:solidFill>
                  <a:srgbClr val="FF0000"/>
                </a:solidFill>
              </a:rPr>
              <a:t>融合プロジェクト</a:t>
            </a:r>
            <a:endParaRPr kumimoji="1" lang="en-US" altLang="ja-JP" sz="4800" b="1" dirty="0" smtClean="0">
              <a:solidFill>
                <a:srgbClr val="FF0000"/>
              </a:solidFill>
            </a:endParaRPr>
          </a:p>
          <a:p>
            <a:pPr>
              <a:lnSpc>
                <a:spcPts val="5500"/>
              </a:lnSpc>
            </a:pPr>
            <a:endParaRPr kumimoji="1" lang="ja-JP" altLang="en-US" sz="4400" dirty="0"/>
          </a:p>
        </p:txBody>
      </p:sp>
      <p:sp>
        <p:nvSpPr>
          <p:cNvPr id="6" name="テキスト ボックス 5"/>
          <p:cNvSpPr txBox="1"/>
          <p:nvPr/>
        </p:nvSpPr>
        <p:spPr>
          <a:xfrm>
            <a:off x="5094463" y="2379302"/>
            <a:ext cx="6677679" cy="923330"/>
          </a:xfrm>
          <a:prstGeom prst="rect">
            <a:avLst/>
          </a:prstGeom>
          <a:noFill/>
          <a:ln w="28575">
            <a:solidFill>
              <a:schemeClr val="tx1"/>
            </a:solidFill>
          </a:ln>
        </p:spPr>
        <p:txBody>
          <a:bodyPr wrap="square" rtlCol="0">
            <a:spAutoFit/>
          </a:bodyPr>
          <a:lstStyle/>
          <a:p>
            <a:r>
              <a:rPr lang="ja-JP" altLang="en-US" sz="5400" b="1" dirty="0">
                <a:solidFill>
                  <a:srgbClr val="FF0000"/>
                </a:solidFill>
              </a:rPr>
              <a:t>３</a:t>
            </a:r>
            <a:r>
              <a:rPr kumimoji="1" lang="ja-JP" altLang="en-US" sz="5400" b="1" dirty="0" smtClean="0">
                <a:solidFill>
                  <a:srgbClr val="FF0000"/>
                </a:solidFill>
              </a:rPr>
              <a:t>年間継続した活動</a:t>
            </a:r>
            <a:endParaRPr kumimoji="1" lang="ja-JP" altLang="en-US" sz="5400" b="1" dirty="0">
              <a:solidFill>
                <a:srgbClr val="FF0000"/>
              </a:solidFill>
            </a:endParaRPr>
          </a:p>
        </p:txBody>
      </p:sp>
    </p:spTree>
    <p:extLst>
      <p:ext uri="{BB962C8B-B14F-4D97-AF65-F5344CB8AC3E}">
        <p14:creationId xmlns:p14="http://schemas.microsoft.com/office/powerpoint/2010/main" val="301410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p:cNvSpPr>
            <a:spLocks noGrp="1"/>
          </p:cNvSpPr>
          <p:nvPr>
            <p:ph type="title"/>
          </p:nvPr>
        </p:nvSpPr>
        <p:spPr>
          <a:xfrm>
            <a:off x="179511" y="305736"/>
            <a:ext cx="11023810" cy="1143000"/>
          </a:xfrm>
        </p:spPr>
        <p:txBody>
          <a:bodyPr>
            <a:normAutofit fontScale="90000"/>
          </a:bodyPr>
          <a:lstStyle/>
          <a:p>
            <a:r>
              <a:rPr kumimoji="1" lang="ja-JP" altLang="en-US" sz="7200" b="1" dirty="0" smtClean="0">
                <a:solidFill>
                  <a:srgbClr val="0070C0"/>
                </a:solidFill>
              </a:rPr>
              <a:t>ＳＳＨ</a:t>
            </a:r>
            <a:r>
              <a:rPr lang="ja-JP" altLang="en-US" sz="7200" b="1" dirty="0">
                <a:solidFill>
                  <a:srgbClr val="0070C0"/>
                </a:solidFill>
              </a:rPr>
              <a:t>が</a:t>
            </a:r>
            <a:r>
              <a:rPr kumimoji="1" lang="ja-JP" altLang="en-US" sz="7200" b="1" dirty="0" smtClean="0">
                <a:solidFill>
                  <a:srgbClr val="0070C0"/>
                </a:solidFill>
              </a:rPr>
              <a:t>関係するのはどれ？</a:t>
            </a:r>
            <a:endParaRPr kumimoji="1" lang="ja-JP" altLang="en-US" sz="7200" b="1" dirty="0">
              <a:solidFill>
                <a:srgbClr val="0070C0"/>
              </a:solidFill>
            </a:endParaRPr>
          </a:p>
        </p:txBody>
      </p:sp>
      <p:sp>
        <p:nvSpPr>
          <p:cNvPr id="6" name="テキスト ボックス 5"/>
          <p:cNvSpPr txBox="1"/>
          <p:nvPr/>
        </p:nvSpPr>
        <p:spPr>
          <a:xfrm>
            <a:off x="1867219" y="1974796"/>
            <a:ext cx="8802410" cy="2745623"/>
          </a:xfrm>
          <a:prstGeom prst="rect">
            <a:avLst/>
          </a:prstGeom>
          <a:noFill/>
        </p:spPr>
        <p:txBody>
          <a:bodyPr wrap="none" rtlCol="0">
            <a:spAutoFit/>
          </a:bodyPr>
          <a:lstStyle/>
          <a:p>
            <a:pPr>
              <a:lnSpc>
                <a:spcPts val="7000"/>
              </a:lnSpc>
            </a:pPr>
            <a:r>
              <a:rPr kumimoji="1" lang="ja-JP" altLang="en-US" sz="4800" b="1" dirty="0" smtClean="0"/>
              <a:t>理数科</a:t>
            </a:r>
            <a:endParaRPr kumimoji="1" lang="en-US" altLang="ja-JP" sz="4800" b="1" dirty="0" smtClean="0"/>
          </a:p>
          <a:p>
            <a:pPr>
              <a:lnSpc>
                <a:spcPts val="7000"/>
              </a:lnSpc>
            </a:pPr>
            <a:r>
              <a:rPr lang="ja-JP" altLang="en-US" sz="4800" b="1" dirty="0" smtClean="0"/>
              <a:t>普通科普通コース</a:t>
            </a:r>
            <a:endParaRPr lang="en-US" altLang="ja-JP" sz="4800" b="1" dirty="0" smtClean="0"/>
          </a:p>
          <a:p>
            <a:pPr>
              <a:lnSpc>
                <a:spcPts val="7000"/>
              </a:lnSpc>
            </a:pPr>
            <a:r>
              <a:rPr kumimoji="1" lang="ja-JP" altLang="en-US" sz="4800" b="1" dirty="0"/>
              <a:t>　</a:t>
            </a:r>
            <a:r>
              <a:rPr kumimoji="1" lang="ja-JP" altLang="en-US" sz="4800" b="1" dirty="0" smtClean="0"/>
              <a:t>　　文系フロンティアコース</a:t>
            </a:r>
            <a:endParaRPr kumimoji="1" lang="ja-JP" altLang="en-US" sz="4800" b="1" dirty="0"/>
          </a:p>
        </p:txBody>
      </p:sp>
      <p:sp>
        <p:nvSpPr>
          <p:cNvPr id="7" name="正方形/長方形 6"/>
          <p:cNvSpPr/>
          <p:nvPr/>
        </p:nvSpPr>
        <p:spPr>
          <a:xfrm>
            <a:off x="2243532" y="5036995"/>
            <a:ext cx="7879080" cy="1015663"/>
          </a:xfrm>
          <a:prstGeom prst="rect">
            <a:avLst/>
          </a:prstGeom>
          <a:ln w="57150">
            <a:solidFill>
              <a:schemeClr val="tx1"/>
            </a:solidFill>
          </a:ln>
        </p:spPr>
        <p:txBody>
          <a:bodyPr wrap="none">
            <a:spAutoFit/>
          </a:bodyPr>
          <a:lstStyle/>
          <a:p>
            <a:r>
              <a:rPr lang="ja-JP" altLang="en-US" sz="6000" dirty="0">
                <a:solidFill>
                  <a:srgbClr val="FF0000"/>
                </a:solidFill>
                <a:latin typeface="HGS創英角ﾎﾟｯﾌﾟ体" pitchFamily="50" charset="-128"/>
                <a:ea typeface="HGS創英角ﾎﾟｯﾌﾟ体" pitchFamily="50" charset="-128"/>
              </a:rPr>
              <a:t>全</a:t>
            </a:r>
            <a:r>
              <a:rPr lang="ja-JP" altLang="en-US" sz="6000" dirty="0" smtClean="0">
                <a:solidFill>
                  <a:srgbClr val="FF0000"/>
                </a:solidFill>
                <a:latin typeface="HGS創英角ﾎﾟｯﾌﾟ体" pitchFamily="50" charset="-128"/>
                <a:ea typeface="HGS創英角ﾎﾟｯﾌﾟ体" pitchFamily="50" charset="-128"/>
              </a:rPr>
              <a:t>てが関係します！！</a:t>
            </a:r>
            <a:endParaRPr lang="ja-JP" altLang="en-US" sz="6000" dirty="0">
              <a:solidFill>
                <a:srgbClr val="FF0000"/>
              </a:solidFill>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390726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12756" y="296682"/>
            <a:ext cx="8229600" cy="1143000"/>
          </a:xfrm>
        </p:spPr>
        <p:txBody>
          <a:bodyPr>
            <a:normAutofit/>
          </a:bodyPr>
          <a:lstStyle/>
          <a:p>
            <a:r>
              <a:rPr kumimoji="1" lang="ja-JP" altLang="en-US" sz="4800" b="1" dirty="0" smtClean="0">
                <a:solidFill>
                  <a:srgbClr val="0070C0"/>
                </a:solidFill>
              </a:rPr>
              <a:t>特別な授業（普通コース）</a:t>
            </a:r>
            <a:endParaRPr kumimoji="1" lang="ja-JP" altLang="en-US" sz="4800" b="1" dirty="0">
              <a:solidFill>
                <a:srgbClr val="0070C0"/>
              </a:solidFill>
            </a:endParaRPr>
          </a:p>
        </p:txBody>
      </p:sp>
      <p:sp>
        <p:nvSpPr>
          <p:cNvPr id="5" name="コンテンツ プレースホルダー 2"/>
          <p:cNvSpPr>
            <a:spLocks noGrp="1"/>
          </p:cNvSpPr>
          <p:nvPr>
            <p:ph idx="1"/>
          </p:nvPr>
        </p:nvSpPr>
        <p:spPr>
          <a:xfrm>
            <a:off x="1498348" y="1600501"/>
            <a:ext cx="9954285" cy="4389120"/>
          </a:xfrm>
        </p:spPr>
        <p:txBody>
          <a:bodyPr>
            <a:normAutofit/>
          </a:bodyPr>
          <a:lstStyle/>
          <a:p>
            <a:pPr>
              <a:lnSpc>
                <a:spcPts val="6000"/>
              </a:lnSpc>
            </a:pPr>
            <a:r>
              <a:rPr kumimoji="1" lang="ja-JP" altLang="en-US" sz="4800" b="1" dirty="0" smtClean="0">
                <a:solidFill>
                  <a:srgbClr val="FF0000"/>
                </a:solidFill>
              </a:rPr>
              <a:t>Ｆ探究</a:t>
            </a:r>
            <a:r>
              <a:rPr kumimoji="1" lang="en-US" altLang="ja-JP" sz="4800" b="1" dirty="0" smtClean="0">
                <a:solidFill>
                  <a:srgbClr val="FF0000"/>
                </a:solidFill>
              </a:rPr>
              <a:t>Ⅰ</a:t>
            </a:r>
            <a:r>
              <a:rPr kumimoji="1" lang="ja-JP" altLang="en-US" sz="4800" b="1" dirty="0" smtClean="0">
                <a:solidFill>
                  <a:srgbClr val="FF0000"/>
                </a:solidFill>
              </a:rPr>
              <a:t>・</a:t>
            </a:r>
            <a:r>
              <a:rPr kumimoji="1" lang="en-US" altLang="ja-JP" sz="4800" b="1" dirty="0" smtClean="0">
                <a:solidFill>
                  <a:srgbClr val="FF0000"/>
                </a:solidFill>
              </a:rPr>
              <a:t>Ⅱ</a:t>
            </a:r>
            <a:r>
              <a:rPr kumimoji="1" lang="ja-JP" altLang="en-US" sz="4800" b="1" dirty="0" smtClean="0">
                <a:solidFill>
                  <a:srgbClr val="FF0000"/>
                </a:solidFill>
              </a:rPr>
              <a:t>・</a:t>
            </a:r>
            <a:r>
              <a:rPr kumimoji="1" lang="en-US" altLang="ja-JP" sz="4800" b="1" dirty="0" smtClean="0">
                <a:solidFill>
                  <a:srgbClr val="FF0000"/>
                </a:solidFill>
              </a:rPr>
              <a:t>Ⅲ</a:t>
            </a:r>
          </a:p>
          <a:p>
            <a:pPr marL="0" indent="0">
              <a:lnSpc>
                <a:spcPts val="6000"/>
              </a:lnSpc>
              <a:buNone/>
            </a:pPr>
            <a:r>
              <a:rPr lang="ja-JP" altLang="en-US" sz="4400" dirty="0" smtClean="0"/>
              <a:t>　（総合的な学習の時間３＋情報１）</a:t>
            </a:r>
            <a:endParaRPr lang="en-US" altLang="ja-JP" sz="4400" dirty="0" smtClean="0"/>
          </a:p>
          <a:p>
            <a:pPr marL="0" indent="0">
              <a:lnSpc>
                <a:spcPts val="6000"/>
              </a:lnSpc>
              <a:buNone/>
            </a:pPr>
            <a:r>
              <a:rPr kumimoji="1" lang="ja-JP" altLang="en-US" sz="4400" b="1" dirty="0" smtClean="0">
                <a:solidFill>
                  <a:srgbClr val="FF0000"/>
                </a:solidFill>
              </a:rPr>
              <a:t>注意！！成績がつきます！！</a:t>
            </a:r>
            <a:endParaRPr kumimoji="1" lang="en-US" altLang="ja-JP" sz="4400" b="1" dirty="0" smtClean="0">
              <a:solidFill>
                <a:srgbClr val="FF0000"/>
              </a:solidFill>
            </a:endParaRPr>
          </a:p>
        </p:txBody>
      </p:sp>
    </p:spTree>
    <p:extLst>
      <p:ext uri="{BB962C8B-B14F-4D97-AF65-F5344CB8AC3E}">
        <p14:creationId xmlns:p14="http://schemas.microsoft.com/office/powerpoint/2010/main" val="175200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30864" y="242361"/>
            <a:ext cx="8229600" cy="1143000"/>
          </a:xfrm>
        </p:spPr>
        <p:txBody>
          <a:bodyPr>
            <a:normAutofit/>
          </a:bodyPr>
          <a:lstStyle/>
          <a:p>
            <a:r>
              <a:rPr kumimoji="1" lang="ja-JP" altLang="en-US" sz="4800" b="1" dirty="0" smtClean="0">
                <a:solidFill>
                  <a:srgbClr val="0070C0"/>
                </a:solidFill>
              </a:rPr>
              <a:t>特別な行事（普通コース）</a:t>
            </a:r>
            <a:endParaRPr kumimoji="1" lang="ja-JP" altLang="en-US" sz="4800" b="1" dirty="0">
              <a:solidFill>
                <a:srgbClr val="0070C0"/>
              </a:solidFill>
            </a:endParaRPr>
          </a:p>
        </p:txBody>
      </p:sp>
      <p:sp>
        <p:nvSpPr>
          <p:cNvPr id="5" name="コンテンツ プレースホルダー 2"/>
          <p:cNvSpPr>
            <a:spLocks noGrp="1"/>
          </p:cNvSpPr>
          <p:nvPr>
            <p:ph idx="1"/>
          </p:nvPr>
        </p:nvSpPr>
        <p:spPr>
          <a:xfrm>
            <a:off x="1217690" y="1385361"/>
            <a:ext cx="11783695" cy="4389120"/>
          </a:xfrm>
        </p:spPr>
        <p:txBody>
          <a:bodyPr>
            <a:noAutofit/>
          </a:bodyPr>
          <a:lstStyle/>
          <a:p>
            <a:pPr>
              <a:lnSpc>
                <a:spcPts val="6000"/>
              </a:lnSpc>
            </a:pPr>
            <a:r>
              <a:rPr kumimoji="1" lang="ja-JP" altLang="en-US" sz="4400" b="1" dirty="0" smtClean="0">
                <a:solidFill>
                  <a:srgbClr val="FF0000"/>
                </a:solidFill>
              </a:rPr>
              <a:t>学校全体が対象なもの</a:t>
            </a:r>
            <a:endParaRPr kumimoji="1" lang="en-US" altLang="ja-JP" sz="4400" b="1" dirty="0" smtClean="0">
              <a:solidFill>
                <a:srgbClr val="FF0000"/>
              </a:solidFill>
            </a:endParaRPr>
          </a:p>
          <a:p>
            <a:pPr marL="0" indent="0">
              <a:lnSpc>
                <a:spcPts val="6000"/>
              </a:lnSpc>
              <a:buNone/>
            </a:pPr>
            <a:r>
              <a:rPr lang="ja-JP" altLang="en-US" sz="4400" dirty="0" smtClean="0"/>
              <a:t>　　</a:t>
            </a:r>
            <a:r>
              <a:rPr lang="ja-JP" altLang="en-US" sz="4400" b="1" dirty="0" smtClean="0"/>
              <a:t>・先端科学実験施設研修</a:t>
            </a:r>
            <a:endParaRPr lang="en-US" altLang="ja-JP" sz="4400" b="1" dirty="0" smtClean="0"/>
          </a:p>
          <a:p>
            <a:pPr marL="0" indent="0">
              <a:lnSpc>
                <a:spcPts val="6000"/>
              </a:lnSpc>
              <a:buNone/>
            </a:pPr>
            <a:r>
              <a:rPr lang="ja-JP" altLang="en-US" sz="4400" b="1" dirty="0"/>
              <a:t>　</a:t>
            </a:r>
            <a:r>
              <a:rPr lang="ja-JP" altLang="en-US" sz="4400" b="1" dirty="0" smtClean="0"/>
              <a:t>　　</a:t>
            </a:r>
            <a:r>
              <a:rPr lang="ja-JP" altLang="en-US" sz="3600" b="1" dirty="0" smtClean="0"/>
              <a:t>（ＫＡＧＲＡ</a:t>
            </a:r>
            <a:r>
              <a:rPr lang="ja-JP" altLang="en-US" sz="3600" b="1" dirty="0"/>
              <a:t>，</a:t>
            </a:r>
            <a:r>
              <a:rPr lang="ja-JP" altLang="en-US" sz="3600" b="1" dirty="0" smtClean="0"/>
              <a:t>スーパーカミオカンデ）</a:t>
            </a:r>
            <a:endParaRPr lang="en-US" altLang="ja-JP" sz="4400" b="1" dirty="0" smtClean="0"/>
          </a:p>
          <a:p>
            <a:pPr marL="0" indent="0">
              <a:lnSpc>
                <a:spcPts val="6000"/>
              </a:lnSpc>
              <a:buNone/>
            </a:pPr>
            <a:r>
              <a:rPr lang="ja-JP" altLang="en-US" sz="4400" b="1" dirty="0" smtClean="0"/>
              <a:t>　　・金沢</a:t>
            </a:r>
            <a:r>
              <a:rPr lang="ja-JP" altLang="en-US" sz="4400" b="1" dirty="0"/>
              <a:t>医科大学</a:t>
            </a:r>
            <a:r>
              <a:rPr lang="ja-JP" altLang="en-US" sz="4400" b="1" dirty="0" smtClean="0"/>
              <a:t>研修</a:t>
            </a:r>
            <a:endParaRPr lang="en-US" altLang="ja-JP" sz="4400" b="1" dirty="0" smtClean="0"/>
          </a:p>
          <a:p>
            <a:pPr marL="0" indent="0">
              <a:lnSpc>
                <a:spcPts val="6000"/>
              </a:lnSpc>
              <a:buNone/>
            </a:pPr>
            <a:r>
              <a:rPr lang="ja-JP" altLang="en-US" sz="4400" b="1" dirty="0" smtClean="0"/>
              <a:t>　　・関西サイエンスツアー</a:t>
            </a:r>
            <a:endParaRPr lang="en-US" altLang="ja-JP" sz="4400" b="1" dirty="0"/>
          </a:p>
        </p:txBody>
      </p:sp>
    </p:spTree>
    <p:extLst>
      <p:ext uri="{BB962C8B-B14F-4D97-AF65-F5344CB8AC3E}">
        <p14:creationId xmlns:p14="http://schemas.microsoft.com/office/powerpoint/2010/main" val="16152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251520" y="0"/>
            <a:ext cx="6131024" cy="1284752"/>
          </a:xfrm>
          <a:prstGeom prst="rect">
            <a:avLst/>
          </a:prstGeom>
        </p:spPr>
        <p:txBody>
          <a:bodyPr vert="horz" lIns="0" rIns="0" bIns="0" anchor="b">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b="1" dirty="0">
                <a:solidFill>
                  <a:sysClr val="windowText" lastClr="000000"/>
                </a:solidFill>
              </a:rPr>
              <a:t>カミオカンデ研修</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61" y="1376125"/>
            <a:ext cx="5721791" cy="4291343"/>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901" y="749173"/>
            <a:ext cx="7393664" cy="5545248"/>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4984" y="0"/>
            <a:ext cx="9035355" cy="6776517"/>
          </a:xfrm>
          <a:prstGeom prst="rect">
            <a:avLst/>
          </a:prstGeom>
        </p:spPr>
      </p:pic>
    </p:spTree>
    <p:extLst>
      <p:ext uri="{BB962C8B-B14F-4D97-AF65-F5344CB8AC3E}">
        <p14:creationId xmlns:p14="http://schemas.microsoft.com/office/powerpoint/2010/main" val="147032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1519" y="0"/>
            <a:ext cx="9082603" cy="1284752"/>
          </a:xfrm>
          <a:prstGeom prst="rect">
            <a:avLst/>
          </a:prstGeom>
        </p:spPr>
        <p:txBody>
          <a:bodyPr vert="horz" lIns="0" rIns="0" bIns="0" anchor="b">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b="1" dirty="0" smtClean="0">
                <a:solidFill>
                  <a:sysClr val="windowText" lastClr="000000"/>
                </a:solidFill>
              </a:rPr>
              <a:t>関西サイエンスツアー</a:t>
            </a:r>
            <a:endParaRPr lang="ja-JP" altLang="en-US" b="1" dirty="0">
              <a:solidFill>
                <a:sysClr val="windowText" lastClr="000000"/>
              </a:solidFill>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906" y="1367073"/>
            <a:ext cx="7321236" cy="5490927"/>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331" y="244444"/>
            <a:ext cx="8190368" cy="6142776"/>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3" y="49794"/>
            <a:ext cx="8709433" cy="6532075"/>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9002" y="199176"/>
            <a:ext cx="8576649" cy="6432487"/>
          </a:xfrm>
          <a:prstGeom prst="rect">
            <a:avLst/>
          </a:prstGeom>
        </p:spPr>
      </p:pic>
    </p:spTree>
    <p:extLst>
      <p:ext uri="{BB962C8B-B14F-4D97-AF65-F5344CB8AC3E}">
        <p14:creationId xmlns:p14="http://schemas.microsoft.com/office/powerpoint/2010/main" val="390531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1520" y="0"/>
            <a:ext cx="6131024" cy="1284752"/>
          </a:xfrm>
          <a:prstGeom prst="rect">
            <a:avLst/>
          </a:prstGeom>
        </p:spPr>
        <p:txBody>
          <a:bodyPr vert="horz" lIns="0" rIns="0" bIns="0" anchor="b">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b="1" dirty="0" smtClean="0">
                <a:solidFill>
                  <a:sysClr val="windowText" lastClr="000000"/>
                </a:solidFill>
              </a:rPr>
              <a:t>金沢医科</a:t>
            </a:r>
            <a:r>
              <a:rPr lang="ja-JP" altLang="en-US" b="1" dirty="0">
                <a:solidFill>
                  <a:sysClr val="windowText" lastClr="000000"/>
                </a:solidFill>
              </a:rPr>
              <a:t>大</a:t>
            </a:r>
            <a:r>
              <a:rPr lang="ja-JP" altLang="en-US" b="1" dirty="0" smtClean="0">
                <a:solidFill>
                  <a:sysClr val="windowText" lastClr="000000"/>
                </a:solidFill>
              </a:rPr>
              <a:t>研修</a:t>
            </a:r>
            <a:endParaRPr lang="ja-JP" altLang="en-US" b="1" dirty="0">
              <a:solidFill>
                <a:sysClr val="windowText" lastClr="000000"/>
              </a:solidFill>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947" y="1284752"/>
            <a:ext cx="7430997" cy="5573248"/>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273" y="0"/>
            <a:ext cx="9144000" cy="6858000"/>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3870" y="0"/>
            <a:ext cx="9144000" cy="6858000"/>
          </a:xfrm>
          <a:prstGeom prst="rect">
            <a:avLst/>
          </a:prstGeom>
        </p:spPr>
      </p:pic>
    </p:spTree>
    <p:extLst>
      <p:ext uri="{BB962C8B-B14F-4D97-AF65-F5344CB8AC3E}">
        <p14:creationId xmlns:p14="http://schemas.microsoft.com/office/powerpoint/2010/main" val="142675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中村">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585</Words>
  <Application>Microsoft Office PowerPoint</Application>
  <PresentationFormat>ワイド画面</PresentationFormat>
  <Paragraphs>169</Paragraphs>
  <Slides>32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32</vt:i4>
      </vt:variant>
    </vt:vector>
  </HeadingPairs>
  <TitlesOfParts>
    <vt:vector size="42" baseType="lpstr">
      <vt:lpstr>AR P丸ゴシック体M</vt:lpstr>
      <vt:lpstr>Batang</vt:lpstr>
      <vt:lpstr>ＤＨＰ特太ゴシック体</vt:lpstr>
      <vt:lpstr>Gulim</vt:lpstr>
      <vt:lpstr>HGP創英角ﾎﾟｯﾌﾟ体</vt:lpstr>
      <vt:lpstr>HGS創英角ﾎﾟｯﾌﾟ体</vt:lpstr>
      <vt:lpstr>メイリオ</vt:lpstr>
      <vt:lpstr>Arial</vt:lpstr>
      <vt:lpstr>Segoe UI</vt:lpstr>
      <vt:lpstr>Office テーマ</vt:lpstr>
      <vt:lpstr>PowerPoint プレゼンテーション</vt:lpstr>
      <vt:lpstr>PowerPoint プレゼンテーション</vt:lpstr>
      <vt:lpstr>ＳＳＨとは</vt:lpstr>
      <vt:lpstr>ＳＳＨが関係するのはどれ？</vt:lpstr>
      <vt:lpstr>特別な授業（普通コース）</vt:lpstr>
      <vt:lpstr>特別な行事（普通コース）</vt:lpstr>
      <vt:lpstr>PowerPoint プレゼンテーション</vt:lpstr>
      <vt:lpstr>PowerPoint プレゼンテーション</vt:lpstr>
      <vt:lpstr>PowerPoint プレゼンテーション</vt:lpstr>
      <vt:lpstr>今日のポイント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探究とは</vt:lpstr>
      <vt:lpstr>PowerPoint プレゼンテーション</vt:lpstr>
      <vt:lpstr>身に付ける力の観点</vt:lpstr>
      <vt:lpstr>３年間の流れ</vt:lpstr>
      <vt:lpstr>探究関係科目</vt:lpstr>
      <vt:lpstr>普通科・普通コースの探究科目</vt:lpstr>
      <vt:lpstr>ユニット制</vt:lpstr>
      <vt:lpstr>目標の 提示</vt:lpstr>
      <vt:lpstr>PowerPoint プレゼンテーション</vt:lpstr>
      <vt:lpstr>PowerPoint プレゼンテーション</vt:lpstr>
      <vt:lpstr>PowerPoint プレゼンテーション</vt:lpstr>
      <vt:lpstr>PowerPoint プレゼンテーション</vt:lpstr>
      <vt:lpstr>Ｆ探究Ⅰで学ぶこと　</vt:lpstr>
      <vt:lpstr>定期考査について</vt:lpstr>
      <vt:lpstr>1年生以降</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中村 晃規</cp:lastModifiedBy>
  <cp:revision>35</cp:revision>
  <dcterms:created xsi:type="dcterms:W3CDTF">2018-04-13T23:48:57Z</dcterms:created>
  <dcterms:modified xsi:type="dcterms:W3CDTF">2021-04-17T06:15:52Z</dcterms:modified>
</cp:coreProperties>
</file>