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notesMasterIdLst>
    <p:notesMasterId r:id="rId24"/>
  </p:notesMasterIdLst>
  <p:sldIdLst>
    <p:sldId id="256" r:id="rId2"/>
    <p:sldId id="292" r:id="rId3"/>
    <p:sldId id="276" r:id="rId4"/>
    <p:sldId id="301" r:id="rId5"/>
    <p:sldId id="304" r:id="rId6"/>
    <p:sldId id="278" r:id="rId7"/>
    <p:sldId id="293" r:id="rId8"/>
    <p:sldId id="309" r:id="rId9"/>
    <p:sldId id="302" r:id="rId10"/>
    <p:sldId id="296" r:id="rId11"/>
    <p:sldId id="297" r:id="rId12"/>
    <p:sldId id="310" r:id="rId13"/>
    <p:sldId id="280" r:id="rId14"/>
    <p:sldId id="285" r:id="rId15"/>
    <p:sldId id="307" r:id="rId16"/>
    <p:sldId id="286" r:id="rId17"/>
    <p:sldId id="306" r:id="rId18"/>
    <p:sldId id="299" r:id="rId19"/>
    <p:sldId id="288" r:id="rId20"/>
    <p:sldId id="308" r:id="rId21"/>
    <p:sldId id="287" r:id="rId22"/>
    <p:sldId id="300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D265-1814-4D70-8A83-0FD69FA4DE4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5A25-60AC-4E59-A117-85E45B125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CB8B5D-24E9-4FCD-AFD1-616D0CD0F7C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9668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AC1-6D96-45CE-AC1F-8CD13DE8A6C6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D9C6-18CF-4A2B-B401-757B4670912F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199F-53FE-48C1-9D02-7640841DBCA0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B4AD4-545C-4C56-A4F3-CC264A83B9D4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648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88D7-1019-4779-A373-F2EB1FD4937C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DEA-DC47-437E-8859-B8197886215E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76B-44C5-433F-BA2B-A9259ECFF075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EAEC-9D2B-4BC0-9C81-1EA4BF80C7C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5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7FEA0-59B1-47D0-8C3F-9FBEBA0526ED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237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62DE2-4794-4CEC-8F53-E1BF6F180FCF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3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DB816C-BF35-42BE-8882-4BAD3B33E8AF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687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5F66-2A84-4A9C-938C-407FD784D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ポスターの作り方</a:t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発表のやり方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D602-B5AB-4E82-A4CF-552044279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679590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金沢大学　環日本海域環境研究センター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本田匡人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2022/5/13　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石川県立七尾高等学校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BFDC-64C9-4005-AC93-B57AEAA9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A0A9-802F-4658-8706-5723894C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9344"/>
            <a:ext cx="10177272" cy="42580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」を伝えたいのか？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　研究内容？　結果？　面白さ？　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頑張ったこと？　結果のインパクト？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誰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」に伝えたいのか？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　先生？　友達？　生徒？　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どこかの学者？　家族？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B6B6-3086-47F1-A227-32395825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17C0EE-8EF4-477C-8E6B-B2DEDFC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921240" cy="1485900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ポスターで研究発表するときに重要なこと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51AB047B-0361-4F63-9637-DA3C8299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19" y="3738372"/>
            <a:ext cx="2617315" cy="26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A0A9-802F-4658-8706-5723894C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7" y="1609344"/>
            <a:ext cx="10875945" cy="4690872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全体のテーマ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に合わせて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限られた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スペース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endParaRPr 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多くの人の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興味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をひき</a:t>
            </a:r>
            <a:endParaRPr 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詳しくなくても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分かりやすく</a:t>
            </a:r>
            <a:endParaRPr 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正確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伝えたいことを伝えましょう！</a:t>
            </a:r>
            <a:endParaRPr lang="en-US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B6B6-3086-47F1-A227-32395825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17C0EE-8EF4-477C-8E6B-B2DEDFC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921240" cy="713232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ポスターで研究発表するときに重要なこと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FE27B-3104-4600-AE3B-EAD77A51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64" y="1552202"/>
            <a:ext cx="4790866" cy="35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E13D-032B-4703-8150-636080F5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752"/>
            <a:ext cx="8814816" cy="875419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良いポスターとは？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1924-9A91-4324-A7C1-1564CB14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6039"/>
            <a:ext cx="9876408" cy="5077347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重要な内容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</a:t>
            </a: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分かりやすく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見やすく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記載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しているポスターです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書かれている内容はとても重要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ですが、それを分かりやすく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 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書いていることもとても重要です</a:t>
            </a:r>
            <a:endParaRPr 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2C9D7-814A-43B9-9F16-8AAF1D0B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99B956-5307-4F4C-BECB-3B516369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78" y="2675810"/>
            <a:ext cx="3835682" cy="35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E13D-032B-4703-8150-636080F5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752"/>
            <a:ext cx="8814816" cy="875419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ポスターの構成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1924-9A91-4324-A7C1-1564CB14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408"/>
            <a:ext cx="7273746" cy="569760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読む方向を考えよう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→出来れば一方向にしましょう、見る・読む人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の事を考えましょう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伝えたいことを目立つようにする</a:t>
            </a:r>
            <a:endParaRPr lang="en-US" altLang="ja-JP" sz="2800" b="1" u="sng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→大体最初か最後が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番注目されますよね？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→目線の高さにあるものが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番見やすいです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よね？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パッと見てわかるようにする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字ばかり書かない！</a:t>
            </a:r>
            <a:endParaRPr lang="en-US" altLang="ja-JP" sz="2800" u="sng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イラストや写真などで視覚的に見やすく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しましょう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2C9D7-814A-43B9-9F16-8AAF1D0B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6C4-999E-403B-8B3D-91A52E7A590D}"/>
              </a:ext>
            </a:extLst>
          </p:cNvPr>
          <p:cNvSpPr/>
          <p:nvPr/>
        </p:nvSpPr>
        <p:spPr>
          <a:xfrm>
            <a:off x="9086157" y="5793512"/>
            <a:ext cx="2505456" cy="754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一般的な構成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6AB70-7140-42DE-884C-B60D5E090AA5}"/>
              </a:ext>
            </a:extLst>
          </p:cNvPr>
          <p:cNvSpPr/>
          <p:nvPr/>
        </p:nvSpPr>
        <p:spPr>
          <a:xfrm>
            <a:off x="8687172" y="1786387"/>
            <a:ext cx="3188763" cy="4116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8CEC6-6FFE-4EDA-A055-E51AA8ABE5BA}"/>
              </a:ext>
            </a:extLst>
          </p:cNvPr>
          <p:cNvSpPr txBox="1"/>
          <p:nvPr/>
        </p:nvSpPr>
        <p:spPr>
          <a:xfrm>
            <a:off x="9167077" y="1919870"/>
            <a:ext cx="2626047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タイトル</a:t>
            </a:r>
            <a:endParaRPr lang="en-US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D4823-DA10-4CE5-A60C-5A8662542C01}"/>
              </a:ext>
            </a:extLst>
          </p:cNvPr>
          <p:cNvSpPr txBox="1"/>
          <p:nvPr/>
        </p:nvSpPr>
        <p:spPr>
          <a:xfrm>
            <a:off x="8795584" y="1919870"/>
            <a:ext cx="320412" cy="450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番号</a:t>
            </a:r>
            <a:endParaRPr lang="en-US" sz="1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61443-4458-4759-B8AD-B2F354F3591C}"/>
              </a:ext>
            </a:extLst>
          </p:cNvPr>
          <p:cNvSpPr txBox="1"/>
          <p:nvPr/>
        </p:nvSpPr>
        <p:spPr>
          <a:xfrm>
            <a:off x="9167076" y="2341612"/>
            <a:ext cx="262604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所属や名前</a:t>
            </a:r>
            <a:endParaRPr lang="en-US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95710-0AC3-42F7-8EA9-FD17FA20DCE7}"/>
              </a:ext>
            </a:extLst>
          </p:cNvPr>
          <p:cNvSpPr/>
          <p:nvPr/>
        </p:nvSpPr>
        <p:spPr>
          <a:xfrm>
            <a:off x="8819621" y="2793340"/>
            <a:ext cx="1444177" cy="1385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イントロダクション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929BA-D4CF-465D-A26F-CF4BBCB2828C}"/>
              </a:ext>
            </a:extLst>
          </p:cNvPr>
          <p:cNvSpPr/>
          <p:nvPr/>
        </p:nvSpPr>
        <p:spPr>
          <a:xfrm>
            <a:off x="8819621" y="4304195"/>
            <a:ext cx="1444177" cy="1480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実験方法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801CC-B85B-483A-9C22-261ADEC06FBE}"/>
              </a:ext>
            </a:extLst>
          </p:cNvPr>
          <p:cNvSpPr/>
          <p:nvPr/>
        </p:nvSpPr>
        <p:spPr>
          <a:xfrm>
            <a:off x="10374427" y="4313205"/>
            <a:ext cx="1418697" cy="1480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考察や結論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8033A-AD78-41FC-8A91-5417C5A7723C}"/>
              </a:ext>
            </a:extLst>
          </p:cNvPr>
          <p:cNvSpPr/>
          <p:nvPr/>
        </p:nvSpPr>
        <p:spPr>
          <a:xfrm>
            <a:off x="10374427" y="2804093"/>
            <a:ext cx="1418697" cy="1385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結果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AF4162A-5DEB-44F5-A280-2AE8E9302C6E}"/>
              </a:ext>
            </a:extLst>
          </p:cNvPr>
          <p:cNvSpPr/>
          <p:nvPr/>
        </p:nvSpPr>
        <p:spPr>
          <a:xfrm rot="5400000">
            <a:off x="9141860" y="4299466"/>
            <a:ext cx="902851" cy="241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Arrow: Right 14">
            <a:extLst>
              <a:ext uri="{FF2B5EF4-FFF2-40B4-BE49-F238E27FC236}">
                <a16:creationId xmlns:a16="http://schemas.microsoft.com/office/drawing/2014/main" id="{E5C1A663-7EE0-259D-116E-B5941D5670BE}"/>
              </a:ext>
            </a:extLst>
          </p:cNvPr>
          <p:cNvSpPr/>
          <p:nvPr/>
        </p:nvSpPr>
        <p:spPr>
          <a:xfrm rot="19281484">
            <a:off x="9906544" y="4260810"/>
            <a:ext cx="902851" cy="241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Arrow: Right 14">
            <a:extLst>
              <a:ext uri="{FF2B5EF4-FFF2-40B4-BE49-F238E27FC236}">
                <a16:creationId xmlns:a16="http://schemas.microsoft.com/office/drawing/2014/main" id="{8AC73F56-C9A9-EF74-EB48-35C847B5D482}"/>
              </a:ext>
            </a:extLst>
          </p:cNvPr>
          <p:cNvSpPr/>
          <p:nvPr/>
        </p:nvSpPr>
        <p:spPr>
          <a:xfrm rot="5400000">
            <a:off x="10645089" y="4299465"/>
            <a:ext cx="902851" cy="241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2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3DA0-0923-4BDF-AC01-713107F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3085"/>
            <a:ext cx="9601200" cy="928787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ポスターの文章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2B22-68A0-4399-94BD-4392B6CC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088136"/>
            <a:ext cx="11132820" cy="5594018"/>
          </a:xfrm>
        </p:spPr>
        <p:txBody>
          <a:bodyPr>
            <a:normAutofit/>
          </a:bodyPr>
          <a:lstStyle/>
          <a:p>
            <a:r>
              <a:rPr lang="ja-JP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伝えたいことをちゃんと考えてから書く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大きなことから小さなことへ、の順番で書いていく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全体から部分へ・抽象的から具体的へ・概要から詳細へ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例えば：アサガオ→アサガオの花→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　　　　　　　　　　　　咲く条件は？→日光と温度？</a:t>
            </a:r>
            <a:endParaRPr lang="en-US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内容は理論的で、データに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基づいている必要がある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ちゃんと議論していて説得力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がある（思い込みで書かない）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2EC0E-BEF7-4162-A7D6-1DBA9349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0D28B-04D3-484D-9BAD-B9ED6F958AAE}"/>
              </a:ext>
            </a:extLst>
          </p:cNvPr>
          <p:cNvGrpSpPr/>
          <p:nvPr/>
        </p:nvGrpSpPr>
        <p:grpSpPr>
          <a:xfrm>
            <a:off x="6549903" y="3955483"/>
            <a:ext cx="5722289" cy="2218492"/>
            <a:chOff x="3776435" y="3873635"/>
            <a:chExt cx="6911320" cy="2679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D23A0-1527-483A-B049-CDF752F9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9553" y="3873635"/>
              <a:ext cx="2145506" cy="26124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76DBE9-459E-47BA-9DFE-D6715E730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5191" y="4629170"/>
              <a:ext cx="1841908" cy="19239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17FE51-92A5-4B9B-A72C-C2269670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8259" y="3993754"/>
              <a:ext cx="1496394" cy="14482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463B-1560-4811-9F58-A0448521BF10}"/>
                </a:ext>
              </a:extLst>
            </p:cNvPr>
            <p:cNvSpPr txBox="1"/>
            <p:nvPr/>
          </p:nvSpPr>
          <p:spPr>
            <a:xfrm>
              <a:off x="8234342" y="4231162"/>
              <a:ext cx="2453413" cy="446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20</a:t>
              </a:r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℃以上が必要？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9366D2-FC2F-452D-8AE2-6259E3CF1D3E}"/>
                </a:ext>
              </a:extLst>
            </p:cNvPr>
            <p:cNvSpPr txBox="1"/>
            <p:nvPr/>
          </p:nvSpPr>
          <p:spPr>
            <a:xfrm>
              <a:off x="3776435" y="5733024"/>
              <a:ext cx="2660575" cy="446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夏の日照りが必要？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28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3DA0-0923-4BDF-AC01-713107F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3085"/>
            <a:ext cx="9601200" cy="928787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ポスターの文章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2B22-68A0-4399-94BD-4392B6CC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61872"/>
            <a:ext cx="11173968" cy="5420282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必要のないことは書かない、簡潔に書く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文章の書き方や位置を揃える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「ですます」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or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「である」</a:t>
            </a:r>
            <a:r>
              <a:rPr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or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「体言止め」など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正しい意味の言葉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を使う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正：放射性物質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誤：放射能物質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使う言葉は統一する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例：七尾高校？七尾高等学校？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2EC0E-BEF7-4162-A7D6-1DBA9349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845DB-BBBE-440B-B73F-5C908350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2" y="2799786"/>
            <a:ext cx="2646861" cy="264686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ADF14A-BB2C-49EA-B1FC-F12F73D5D803}"/>
              </a:ext>
            </a:extLst>
          </p:cNvPr>
          <p:cNvCxnSpPr/>
          <p:nvPr/>
        </p:nvCxnSpPr>
        <p:spPr>
          <a:xfrm>
            <a:off x="4976446" y="4536831"/>
            <a:ext cx="1978269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311400-70D5-4BB2-99FA-0DBCE7D4C122}"/>
              </a:ext>
            </a:extLst>
          </p:cNvPr>
          <p:cNvCxnSpPr/>
          <p:nvPr/>
        </p:nvCxnSpPr>
        <p:spPr>
          <a:xfrm>
            <a:off x="4976446" y="3862754"/>
            <a:ext cx="1978269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5F4EC2AE-429D-4541-8EAA-957DAB15D7E0}"/>
              </a:ext>
            </a:extLst>
          </p:cNvPr>
          <p:cNvSpPr/>
          <p:nvPr/>
        </p:nvSpPr>
        <p:spPr>
          <a:xfrm>
            <a:off x="5632938" y="3657600"/>
            <a:ext cx="539262" cy="539262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92E79E7C-2C88-4F14-987D-F94380F623A0}"/>
              </a:ext>
            </a:extLst>
          </p:cNvPr>
          <p:cNvSpPr/>
          <p:nvPr/>
        </p:nvSpPr>
        <p:spPr>
          <a:xfrm>
            <a:off x="5460024" y="4176081"/>
            <a:ext cx="870437" cy="87043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51992A-D574-4BA0-9F51-792862D0D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573" y="5446647"/>
            <a:ext cx="3696325" cy="7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6CA7-A7E3-4661-BBEC-569B4DE9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848461" cy="804672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ポスターで使う字やフォント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0653-9872-4360-9F39-FA69ED9B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648"/>
            <a:ext cx="10204882" cy="480974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小さい字で書く、沢山書くと読みづらい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大きな字で簡潔に書きましょう</a:t>
            </a:r>
            <a:endParaRPr lang="en-US" altLang="ja-JP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フォントは読みやすいものを使いましょう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→　一度印刷してみて実際に見てみて下さい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　オススメはゴシック体などです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強調したいことは</a:t>
            </a: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色を変えたり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太字にして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より見やすくしましょう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860B-362C-4EB4-94D6-41410A79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5ED91-D89E-4A15-BE0B-D0C834FD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49" y="1292468"/>
            <a:ext cx="3120258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6CA7-A7E3-4661-BBEC-569B4DE9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0" y="371890"/>
            <a:ext cx="9601200" cy="804672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ポスター作成時のその他の決まり事</a:t>
            </a:r>
            <a:r>
              <a:rPr lang="en-US" altLang="ja-JP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例</a:t>
            </a:r>
            <a:r>
              <a:rPr lang="en-US" altLang="ja-JP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0653-9872-4360-9F39-FA69ED9B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30923"/>
            <a:ext cx="9948672" cy="5334469"/>
          </a:xfrm>
        </p:spPr>
        <p:txBody>
          <a:bodyPr>
            <a:normAutofit/>
          </a:bodyPr>
          <a:lstStyle/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数字と単位の間には半角スペースを入れる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正：</a:t>
            </a:r>
            <a:r>
              <a:rPr lang="en-US" altLang="ja-JP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500 km</a:t>
            </a: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誤：</a:t>
            </a:r>
            <a:r>
              <a:rPr lang="en-US" altLang="ja-JP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500km</a:t>
            </a: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図や表の説明文の位置は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図の場合は「下」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表の場合は「上」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生物の学名は斜体で書く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例：犬</a:t>
            </a:r>
            <a:r>
              <a:rPr lang="en-US" altLang="ja-JP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イエイヌ</a:t>
            </a:r>
            <a:r>
              <a:rPr lang="en-US" altLang="ja-JP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3000" i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Canis</a:t>
            </a:r>
            <a:r>
              <a:rPr lang="en-US" altLang="ja-JP" sz="3000" i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lupus </a:t>
            </a:r>
            <a:r>
              <a:rPr lang="en-US" altLang="ja-JP" sz="3000" i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familiaris</a:t>
            </a:r>
            <a:endParaRPr lang="en-US" altLang="ja-JP" sz="3000" i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引用した文献なども記載する</a:t>
            </a:r>
            <a:endParaRPr lang="en-US" altLang="ja-JP" sz="3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860B-362C-4EB4-94D6-41410A79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DBE95D-EB82-4033-A7FF-74E261257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06318"/>
              </p:ext>
            </p:extLst>
          </p:nvPr>
        </p:nvGraphicFramePr>
        <p:xfrm>
          <a:off x="9338971" y="2322205"/>
          <a:ext cx="250287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93">
                  <a:extLst>
                    <a:ext uri="{9D8B030D-6E8A-4147-A177-3AD203B41FA5}">
                      <a16:colId xmlns:a16="http://schemas.microsoft.com/office/drawing/2014/main" val="1774604857"/>
                    </a:ext>
                  </a:extLst>
                </a:gridCol>
                <a:gridCol w="834293">
                  <a:extLst>
                    <a:ext uri="{9D8B030D-6E8A-4147-A177-3AD203B41FA5}">
                      <a16:colId xmlns:a16="http://schemas.microsoft.com/office/drawing/2014/main" val="2980605983"/>
                    </a:ext>
                  </a:extLst>
                </a:gridCol>
                <a:gridCol w="834293">
                  <a:extLst>
                    <a:ext uri="{9D8B030D-6E8A-4147-A177-3AD203B41FA5}">
                      <a16:colId xmlns:a16="http://schemas.microsoft.com/office/drawing/2014/main" val="1133225904"/>
                    </a:ext>
                  </a:extLst>
                </a:gridCol>
              </a:tblGrid>
              <a:tr h="55082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05950"/>
                  </a:ext>
                </a:extLst>
              </a:tr>
              <a:tr h="5508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2989"/>
                  </a:ext>
                </a:extLst>
              </a:tr>
              <a:tr h="5508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884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C8FFE3-370F-4F4B-951B-C5ADA7D19F55}"/>
              </a:ext>
            </a:extLst>
          </p:cNvPr>
          <p:cNvSpPr txBox="1"/>
          <p:nvPr/>
        </p:nvSpPr>
        <p:spPr>
          <a:xfrm>
            <a:off x="9525054" y="1964095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表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実験データ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1DA6D-B85D-460C-A4EA-292C1A48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37" y="2039575"/>
            <a:ext cx="2311135" cy="1652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2B2AA2-9FA2-43DC-990E-8532E3DF64D0}"/>
              </a:ext>
            </a:extLst>
          </p:cNvPr>
          <p:cNvSpPr txBox="1"/>
          <p:nvPr/>
        </p:nvSpPr>
        <p:spPr>
          <a:xfrm>
            <a:off x="6748047" y="3692037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図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人の人間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8F600-8A85-4B61-922D-60DC9369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60" y="4290434"/>
            <a:ext cx="1951393" cy="21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50FE6F-721B-4A30-81DA-D4A96852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88" y="974719"/>
            <a:ext cx="7797183" cy="5709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49232-9E37-4B6B-83A4-B2AA1990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362335"/>
            <a:ext cx="10122408" cy="1485900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そんな手順でポスターを作りましょう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6CFA9-9F77-439B-9EE0-F1CBB5C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D99C70C-CDDE-4197-9D3B-9442543D1341}"/>
              </a:ext>
            </a:extLst>
          </p:cNvPr>
          <p:cNvSpPr/>
          <p:nvPr/>
        </p:nvSpPr>
        <p:spPr>
          <a:xfrm>
            <a:off x="243255" y="2105925"/>
            <a:ext cx="2517529" cy="1055077"/>
          </a:xfrm>
          <a:prstGeom prst="wedgeEllipseCallout">
            <a:avLst>
              <a:gd name="adj1" fmla="val 110909"/>
              <a:gd name="adj2" fmla="val -3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イラストで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分かりやすく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9D0F932-95D6-4878-9485-960FB7DB09CB}"/>
              </a:ext>
            </a:extLst>
          </p:cNvPr>
          <p:cNvSpPr/>
          <p:nvPr/>
        </p:nvSpPr>
        <p:spPr>
          <a:xfrm>
            <a:off x="43962" y="5331069"/>
            <a:ext cx="2517530" cy="1055077"/>
          </a:xfrm>
          <a:prstGeom prst="wedgeEllipseCallout">
            <a:avLst>
              <a:gd name="adj1" fmla="val 119289"/>
              <a:gd name="adj2" fmla="val 491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伝えたい結論を強調する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94D4F6-8948-4725-A1EE-B4FB341CFA90}"/>
              </a:ext>
            </a:extLst>
          </p:cNvPr>
          <p:cNvSpPr/>
          <p:nvPr/>
        </p:nvSpPr>
        <p:spPr>
          <a:xfrm>
            <a:off x="9729354" y="3053477"/>
            <a:ext cx="2221325" cy="13364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サイズを揃える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見た目を良くする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06EE56-3DCC-43DD-B3B1-063DC480701E}"/>
              </a:ext>
            </a:extLst>
          </p:cNvPr>
          <p:cNvGrpSpPr/>
          <p:nvPr/>
        </p:nvGrpSpPr>
        <p:grpSpPr>
          <a:xfrm>
            <a:off x="9672203" y="4603314"/>
            <a:ext cx="2335626" cy="1732085"/>
            <a:chOff x="9727420" y="3912576"/>
            <a:chExt cx="2335626" cy="17320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D34B18-5033-41C1-A90A-9B6222B31B95}"/>
                </a:ext>
              </a:extLst>
            </p:cNvPr>
            <p:cNvSpPr/>
            <p:nvPr/>
          </p:nvSpPr>
          <p:spPr>
            <a:xfrm>
              <a:off x="9727420" y="3912576"/>
              <a:ext cx="2335626" cy="17320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読む方向は</a:t>
              </a:r>
              <a:endPara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8B26788C-C873-4BDA-AA28-EF84689D1896}"/>
                </a:ext>
              </a:extLst>
            </p:cNvPr>
            <p:cNvSpPr/>
            <p:nvPr/>
          </p:nvSpPr>
          <p:spPr>
            <a:xfrm>
              <a:off x="9957964" y="4376108"/>
              <a:ext cx="266619" cy="10180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1AB6C18C-BA37-41F7-AD67-366F8A8D67FE}"/>
                </a:ext>
              </a:extLst>
            </p:cNvPr>
            <p:cNvSpPr/>
            <p:nvPr/>
          </p:nvSpPr>
          <p:spPr>
            <a:xfrm rot="13141812">
              <a:off x="10405425" y="4412206"/>
              <a:ext cx="260729" cy="79861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506ECBA-135F-4A25-AA4F-79166088CE30}"/>
                </a:ext>
              </a:extLst>
            </p:cNvPr>
            <p:cNvSpPr/>
            <p:nvPr/>
          </p:nvSpPr>
          <p:spPr>
            <a:xfrm>
              <a:off x="10802409" y="4380420"/>
              <a:ext cx="266619" cy="10180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639861E7-3055-432F-877D-D5E9846BA351}"/>
                </a:ext>
              </a:extLst>
            </p:cNvPr>
            <p:cNvSpPr/>
            <p:nvPr/>
          </p:nvSpPr>
          <p:spPr>
            <a:xfrm>
              <a:off x="11608675" y="4376108"/>
              <a:ext cx="266619" cy="101805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0913EA66-A818-4DB1-9991-CC18CF037BF3}"/>
                </a:ext>
              </a:extLst>
            </p:cNvPr>
            <p:cNvSpPr/>
            <p:nvPr/>
          </p:nvSpPr>
          <p:spPr>
            <a:xfrm rot="13141812">
              <a:off x="11208487" y="4412205"/>
              <a:ext cx="260729" cy="79861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3BE4AE-CEC1-441C-B6BE-6421823A7F5D}"/>
              </a:ext>
            </a:extLst>
          </p:cNvPr>
          <p:cNvSpPr/>
          <p:nvPr/>
        </p:nvSpPr>
        <p:spPr>
          <a:xfrm>
            <a:off x="9472736" y="1105285"/>
            <a:ext cx="2621283" cy="1787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「研究結果」を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「アメリカ人の研究者」に発表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257593A-A9B0-4448-90F2-9D78846CAC66}"/>
              </a:ext>
            </a:extLst>
          </p:cNvPr>
          <p:cNvSpPr/>
          <p:nvPr/>
        </p:nvSpPr>
        <p:spPr>
          <a:xfrm>
            <a:off x="57413" y="3571092"/>
            <a:ext cx="2517529" cy="1055077"/>
          </a:xfrm>
          <a:prstGeom prst="wedgeEllipseCallout">
            <a:avLst>
              <a:gd name="adj1" fmla="val 130816"/>
              <a:gd name="adj2" fmla="val -11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論理的に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科学的に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説得力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0B73-CA06-4AEE-A653-82BC931A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828800"/>
            <a:ext cx="11247120" cy="4809744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知らない人にも興味を持たれるポスターをまず作りましょう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勝手に他人のものを載せない・書かないようにしましょう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発表の前に、他の人とポスターを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見せ合いましょう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→どこか改善点を見つけてくれます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5AB8E-6E06-408D-BC18-7FC474B9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CF9B97-C63B-4FFE-A90E-AAADFB24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457200"/>
            <a:ext cx="10661904" cy="70408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ポスターを使って</a:t>
            </a:r>
            <a:r>
              <a:rPr lang="ja-JP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発表する前</a:t>
            </a:r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に準備するべきこと</a:t>
            </a:r>
            <a:endParaRPr 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EB775-1142-46C2-BF57-180A6F61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307" y="3344807"/>
            <a:ext cx="4052141" cy="29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BBC3-5889-4342-9DD7-236A5EB8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本日のテーマ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2478-9B68-48B0-9C06-6548FD6C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45323"/>
            <a:ext cx="9601200" cy="36781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ポスター」とは何なのかを知ろう！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良いポスターの作り方を知ろう！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ポスターを使った発表のやり方を知ろう！</a:t>
            </a:r>
            <a:endParaRPr 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B918-99AB-4810-BBF9-CA3D1DB8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20B23-0E35-49CB-8EE8-860FDEF0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56" y="296175"/>
            <a:ext cx="6350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7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0B73-CA06-4AEE-A653-82BC931A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362456"/>
            <a:ext cx="11247120" cy="5276088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ポスターを見なくても内容が全部言えるようにしておきましょう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ポスター発表するときの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イメージトレーニングをしておきましょう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以前の講義の際に回答してもらいました：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→質問される内容を想定しておきましょう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国語の勉強をしましょう！</a:t>
            </a:r>
            <a:endParaRPr lang="en-US" altLang="ja-JP" sz="2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→国語力：作文する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伝える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能力＝論理的に記述・説明する力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5AB8E-6E06-408D-BC18-7FC474B9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CF9B97-C63B-4FFE-A90E-AAADFB24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457200"/>
            <a:ext cx="10661904" cy="70408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ポスターを使って</a:t>
            </a:r>
            <a:r>
              <a:rPr lang="ja-JP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発表する前</a:t>
            </a:r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に準備するべきこと</a:t>
            </a:r>
            <a:endParaRPr 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191E0-64F2-43E8-A88C-A53ACD59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56" y="1672938"/>
            <a:ext cx="3000741" cy="322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0D6D45-5CCF-4B39-B010-9DAECCBD3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314" y="2726310"/>
            <a:ext cx="1754610" cy="2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A6DD-8BAA-498A-98C0-8A5231A7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685800"/>
            <a:ext cx="11173968" cy="148590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ポスターを使って</a:t>
            </a:r>
            <a:r>
              <a:rPr lang="ja-JP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発表するとき</a:t>
            </a:r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に注意するべきこと</a:t>
            </a:r>
            <a:endParaRPr 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15B0-6F60-423B-A553-00E100DB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86" y="1563623"/>
            <a:ext cx="9949869" cy="513892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伝えたいことを意識して発表しましょう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ポスターに向かって話してもあまり意味はありません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→ですので聞いている人を見て話しましょう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（例えアナタが恥ずかしがり屋でもです）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積極的に意見交換をしましょう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（例えアナタが恥ずかしがり屋でもです）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自分以外のポスターも見て学びましょう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87865-D998-44FB-8B56-4E7B3A57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DA4536-147E-4643-A076-D7DFB64F8B2A}"/>
              </a:ext>
            </a:extLst>
          </p:cNvPr>
          <p:cNvGrpSpPr/>
          <p:nvPr/>
        </p:nvGrpSpPr>
        <p:grpSpPr>
          <a:xfrm>
            <a:off x="9554512" y="3781364"/>
            <a:ext cx="2573248" cy="1505679"/>
            <a:chOff x="9911727" y="2536677"/>
            <a:chExt cx="2133735" cy="12485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7EC70C-E991-49EA-BD6A-441C96A9CACE}"/>
                </a:ext>
              </a:extLst>
            </p:cNvPr>
            <p:cNvSpPr/>
            <p:nvPr/>
          </p:nvSpPr>
          <p:spPr>
            <a:xfrm>
              <a:off x="9911727" y="2536677"/>
              <a:ext cx="2133735" cy="12485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614D82-BEC9-4EBC-B94B-00E010677A6E}"/>
                </a:ext>
              </a:extLst>
            </p:cNvPr>
            <p:cNvSpPr/>
            <p:nvPr/>
          </p:nvSpPr>
          <p:spPr>
            <a:xfrm>
              <a:off x="10009538" y="2710249"/>
              <a:ext cx="1905135" cy="964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7" name="グループ化 65">
              <a:extLst>
                <a:ext uri="{FF2B5EF4-FFF2-40B4-BE49-F238E27FC236}">
                  <a16:creationId xmlns:a16="http://schemas.microsoft.com/office/drawing/2014/main" id="{66245492-67C8-4720-B568-F5D59F619E14}"/>
                </a:ext>
              </a:extLst>
            </p:cNvPr>
            <p:cNvGrpSpPr/>
            <p:nvPr/>
          </p:nvGrpSpPr>
          <p:grpSpPr>
            <a:xfrm>
              <a:off x="10270882" y="3018294"/>
              <a:ext cx="1493371" cy="560014"/>
              <a:chOff x="4860032" y="3861048"/>
              <a:chExt cx="3767403" cy="1412776"/>
            </a:xfrm>
          </p:grpSpPr>
          <p:sp>
            <p:nvSpPr>
              <p:cNvPr id="29" name="フリーフォーム 39">
                <a:extLst>
                  <a:ext uri="{FF2B5EF4-FFF2-40B4-BE49-F238E27FC236}">
                    <a16:creationId xmlns:a16="http://schemas.microsoft.com/office/drawing/2014/main" id="{C2351956-3521-489F-9516-496876CB8BAF}"/>
                  </a:ext>
                </a:extLst>
              </p:cNvPr>
              <p:cNvSpPr/>
              <p:nvPr/>
            </p:nvSpPr>
            <p:spPr>
              <a:xfrm flipH="1">
                <a:off x="7809373" y="4143721"/>
                <a:ext cx="818062" cy="767650"/>
              </a:xfrm>
              <a:custGeom>
                <a:avLst/>
                <a:gdLst>
                  <a:gd name="connsiteX0" fmla="*/ 1219199 w 1257299"/>
                  <a:gd name="connsiteY0" fmla="*/ 383006 h 1231232"/>
                  <a:gd name="connsiteX1" fmla="*/ 858252 w 1257299"/>
                  <a:gd name="connsiteY1" fmla="*/ 178469 h 1231232"/>
                  <a:gd name="connsiteX2" fmla="*/ 509336 w 1257299"/>
                  <a:gd name="connsiteY2" fmla="*/ 34090 h 1231232"/>
                  <a:gd name="connsiteX3" fmla="*/ 328863 w 1257299"/>
                  <a:gd name="connsiteY3" fmla="*/ 34090 h 1231232"/>
                  <a:gd name="connsiteX4" fmla="*/ 208547 w 1257299"/>
                  <a:gd name="connsiteY4" fmla="*/ 238627 h 1231232"/>
                  <a:gd name="connsiteX5" fmla="*/ 280736 w 1257299"/>
                  <a:gd name="connsiteY5" fmla="*/ 551448 h 1231232"/>
                  <a:gd name="connsiteX6" fmla="*/ 76199 w 1257299"/>
                  <a:gd name="connsiteY6" fmla="*/ 876300 h 1231232"/>
                  <a:gd name="connsiteX7" fmla="*/ 40105 w 1257299"/>
                  <a:gd name="connsiteY7" fmla="*/ 1080837 h 1231232"/>
                  <a:gd name="connsiteX8" fmla="*/ 316831 w 1257299"/>
                  <a:gd name="connsiteY8" fmla="*/ 1213185 h 1231232"/>
                  <a:gd name="connsiteX9" fmla="*/ 918410 w 1257299"/>
                  <a:gd name="connsiteY9" fmla="*/ 1189121 h 1231232"/>
                  <a:gd name="connsiteX10" fmla="*/ 1122947 w 1257299"/>
                  <a:gd name="connsiteY10" fmla="*/ 1128963 h 1231232"/>
                  <a:gd name="connsiteX11" fmla="*/ 954505 w 1257299"/>
                  <a:gd name="connsiteY11" fmla="*/ 960521 h 1231232"/>
                  <a:gd name="connsiteX12" fmla="*/ 918410 w 1257299"/>
                  <a:gd name="connsiteY12" fmla="*/ 743953 h 1231232"/>
                  <a:gd name="connsiteX13" fmla="*/ 978568 w 1257299"/>
                  <a:gd name="connsiteY13" fmla="*/ 527385 h 1231232"/>
                  <a:gd name="connsiteX14" fmla="*/ 1086852 w 1257299"/>
                  <a:gd name="connsiteY14" fmla="*/ 395037 h 1231232"/>
                  <a:gd name="connsiteX15" fmla="*/ 1219199 w 1257299"/>
                  <a:gd name="connsiteY15" fmla="*/ 383006 h 123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57299" h="1231232">
                    <a:moveTo>
                      <a:pt x="1219199" y="383006"/>
                    </a:moveTo>
                    <a:cubicBezTo>
                      <a:pt x="1181099" y="346911"/>
                      <a:pt x="976563" y="236622"/>
                      <a:pt x="858252" y="178469"/>
                    </a:cubicBezTo>
                    <a:cubicBezTo>
                      <a:pt x="739941" y="120316"/>
                      <a:pt x="597567" y="58153"/>
                      <a:pt x="509336" y="34090"/>
                    </a:cubicBezTo>
                    <a:cubicBezTo>
                      <a:pt x="421104" y="10027"/>
                      <a:pt x="378995" y="0"/>
                      <a:pt x="328863" y="34090"/>
                    </a:cubicBezTo>
                    <a:cubicBezTo>
                      <a:pt x="278731" y="68180"/>
                      <a:pt x="216568" y="152401"/>
                      <a:pt x="208547" y="238627"/>
                    </a:cubicBezTo>
                    <a:cubicBezTo>
                      <a:pt x="200526" y="324853"/>
                      <a:pt x="302794" y="445169"/>
                      <a:pt x="280736" y="551448"/>
                    </a:cubicBezTo>
                    <a:cubicBezTo>
                      <a:pt x="258678" y="657727"/>
                      <a:pt x="116304" y="788069"/>
                      <a:pt x="76199" y="876300"/>
                    </a:cubicBezTo>
                    <a:cubicBezTo>
                      <a:pt x="36094" y="964532"/>
                      <a:pt x="0" y="1024690"/>
                      <a:pt x="40105" y="1080837"/>
                    </a:cubicBezTo>
                    <a:cubicBezTo>
                      <a:pt x="80210" y="1136984"/>
                      <a:pt x="170447" y="1195138"/>
                      <a:pt x="316831" y="1213185"/>
                    </a:cubicBezTo>
                    <a:cubicBezTo>
                      <a:pt x="463215" y="1231232"/>
                      <a:pt x="784057" y="1203158"/>
                      <a:pt x="918410" y="1189121"/>
                    </a:cubicBezTo>
                    <a:cubicBezTo>
                      <a:pt x="1052763" y="1175084"/>
                      <a:pt x="1116931" y="1167063"/>
                      <a:pt x="1122947" y="1128963"/>
                    </a:cubicBezTo>
                    <a:cubicBezTo>
                      <a:pt x="1128963" y="1090863"/>
                      <a:pt x="988594" y="1024689"/>
                      <a:pt x="954505" y="960521"/>
                    </a:cubicBezTo>
                    <a:cubicBezTo>
                      <a:pt x="920416" y="896353"/>
                      <a:pt x="914400" y="816142"/>
                      <a:pt x="918410" y="743953"/>
                    </a:cubicBezTo>
                    <a:cubicBezTo>
                      <a:pt x="922420" y="671764"/>
                      <a:pt x="950494" y="585538"/>
                      <a:pt x="978568" y="527385"/>
                    </a:cubicBezTo>
                    <a:cubicBezTo>
                      <a:pt x="1006642" y="469232"/>
                      <a:pt x="1050757" y="419100"/>
                      <a:pt x="1086852" y="395037"/>
                    </a:cubicBezTo>
                    <a:cubicBezTo>
                      <a:pt x="1122947" y="370974"/>
                      <a:pt x="1257299" y="419101"/>
                      <a:pt x="1219199" y="3830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" name="フリーフォーム 40">
                <a:extLst>
                  <a:ext uri="{FF2B5EF4-FFF2-40B4-BE49-F238E27FC236}">
                    <a16:creationId xmlns:a16="http://schemas.microsoft.com/office/drawing/2014/main" id="{A4CFCB78-B25B-442B-889B-699AC9391C0F}"/>
                  </a:ext>
                </a:extLst>
              </p:cNvPr>
              <p:cNvSpPr/>
              <p:nvPr/>
            </p:nvSpPr>
            <p:spPr>
              <a:xfrm flipH="1">
                <a:off x="4872308" y="4106096"/>
                <a:ext cx="3222670" cy="1150225"/>
              </a:xfrm>
              <a:custGeom>
                <a:avLst/>
                <a:gdLst>
                  <a:gd name="connsiteX0" fmla="*/ 4850732 w 4953000"/>
                  <a:gd name="connsiteY0" fmla="*/ 896353 h 1844842"/>
                  <a:gd name="connsiteX1" fmla="*/ 4297279 w 4953000"/>
                  <a:gd name="connsiteY1" fmla="*/ 475248 h 1844842"/>
                  <a:gd name="connsiteX2" fmla="*/ 3515226 w 4953000"/>
                  <a:gd name="connsiteY2" fmla="*/ 102269 h 1844842"/>
                  <a:gd name="connsiteX3" fmla="*/ 2985837 w 4953000"/>
                  <a:gd name="connsiteY3" fmla="*/ 6016 h 1844842"/>
                  <a:gd name="connsiteX4" fmla="*/ 2239879 w 4953000"/>
                  <a:gd name="connsiteY4" fmla="*/ 66174 h 1844842"/>
                  <a:gd name="connsiteX5" fmla="*/ 1361574 w 4953000"/>
                  <a:gd name="connsiteY5" fmla="*/ 258679 h 1844842"/>
                  <a:gd name="connsiteX6" fmla="*/ 976563 w 4953000"/>
                  <a:gd name="connsiteY6" fmla="*/ 391027 h 1844842"/>
                  <a:gd name="connsiteX7" fmla="*/ 723900 w 4953000"/>
                  <a:gd name="connsiteY7" fmla="*/ 475248 h 1844842"/>
                  <a:gd name="connsiteX8" fmla="*/ 447174 w 4953000"/>
                  <a:gd name="connsiteY8" fmla="*/ 463216 h 1844842"/>
                  <a:gd name="connsiteX9" fmla="*/ 278732 w 4953000"/>
                  <a:gd name="connsiteY9" fmla="*/ 403058 h 1844842"/>
                  <a:gd name="connsiteX10" fmla="*/ 158416 w 4953000"/>
                  <a:gd name="connsiteY10" fmla="*/ 547437 h 1844842"/>
                  <a:gd name="connsiteX11" fmla="*/ 26068 w 4953000"/>
                  <a:gd name="connsiteY11" fmla="*/ 715879 h 1844842"/>
                  <a:gd name="connsiteX12" fmla="*/ 38100 w 4953000"/>
                  <a:gd name="connsiteY12" fmla="*/ 1028700 h 1844842"/>
                  <a:gd name="connsiteX13" fmla="*/ 254668 w 4953000"/>
                  <a:gd name="connsiteY13" fmla="*/ 1221206 h 1844842"/>
                  <a:gd name="connsiteX14" fmla="*/ 627647 w 4953000"/>
                  <a:gd name="connsiteY14" fmla="*/ 1233237 h 1844842"/>
                  <a:gd name="connsiteX15" fmla="*/ 928437 w 4953000"/>
                  <a:gd name="connsiteY15" fmla="*/ 1377616 h 1844842"/>
                  <a:gd name="connsiteX16" fmla="*/ 1157037 w 4953000"/>
                  <a:gd name="connsiteY16" fmla="*/ 1546058 h 1844842"/>
                  <a:gd name="connsiteX17" fmla="*/ 1854868 w 4953000"/>
                  <a:gd name="connsiteY17" fmla="*/ 1798721 h 1844842"/>
                  <a:gd name="connsiteX18" fmla="*/ 2889584 w 4953000"/>
                  <a:gd name="connsiteY18" fmla="*/ 1822784 h 1844842"/>
                  <a:gd name="connsiteX19" fmla="*/ 3695700 w 4953000"/>
                  <a:gd name="connsiteY19" fmla="*/ 1714500 h 1844842"/>
                  <a:gd name="connsiteX20" fmla="*/ 4176963 w 4953000"/>
                  <a:gd name="connsiteY20" fmla="*/ 1509963 h 1844842"/>
                  <a:gd name="connsiteX21" fmla="*/ 4778542 w 4953000"/>
                  <a:gd name="connsiteY21" fmla="*/ 1233237 h 1844842"/>
                  <a:gd name="connsiteX22" fmla="*/ 4910889 w 4953000"/>
                  <a:gd name="connsiteY22" fmla="*/ 1016669 h 1844842"/>
                  <a:gd name="connsiteX23" fmla="*/ 4850732 w 4953000"/>
                  <a:gd name="connsiteY23" fmla="*/ 896353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53000" h="1844842">
                    <a:moveTo>
                      <a:pt x="4850732" y="896353"/>
                    </a:moveTo>
                    <a:cubicBezTo>
                      <a:pt x="4748464" y="806116"/>
                      <a:pt x="4519863" y="607595"/>
                      <a:pt x="4297279" y="475248"/>
                    </a:cubicBezTo>
                    <a:cubicBezTo>
                      <a:pt x="4074695" y="342901"/>
                      <a:pt x="3733800" y="180474"/>
                      <a:pt x="3515226" y="102269"/>
                    </a:cubicBezTo>
                    <a:cubicBezTo>
                      <a:pt x="3296652" y="24064"/>
                      <a:pt x="3198395" y="12032"/>
                      <a:pt x="2985837" y="6016"/>
                    </a:cubicBezTo>
                    <a:cubicBezTo>
                      <a:pt x="2773279" y="0"/>
                      <a:pt x="2510589" y="24064"/>
                      <a:pt x="2239879" y="66174"/>
                    </a:cubicBezTo>
                    <a:cubicBezTo>
                      <a:pt x="1969169" y="108284"/>
                      <a:pt x="1572127" y="204537"/>
                      <a:pt x="1361574" y="258679"/>
                    </a:cubicBezTo>
                    <a:cubicBezTo>
                      <a:pt x="1151021" y="312821"/>
                      <a:pt x="976563" y="391027"/>
                      <a:pt x="976563" y="391027"/>
                    </a:cubicBezTo>
                    <a:cubicBezTo>
                      <a:pt x="870284" y="427122"/>
                      <a:pt x="812131" y="463217"/>
                      <a:pt x="723900" y="475248"/>
                    </a:cubicBezTo>
                    <a:cubicBezTo>
                      <a:pt x="635669" y="487279"/>
                      <a:pt x="521369" y="475248"/>
                      <a:pt x="447174" y="463216"/>
                    </a:cubicBezTo>
                    <a:cubicBezTo>
                      <a:pt x="372979" y="451184"/>
                      <a:pt x="326858" y="389021"/>
                      <a:pt x="278732" y="403058"/>
                    </a:cubicBezTo>
                    <a:cubicBezTo>
                      <a:pt x="230606" y="417095"/>
                      <a:pt x="200527" y="495300"/>
                      <a:pt x="158416" y="547437"/>
                    </a:cubicBezTo>
                    <a:cubicBezTo>
                      <a:pt x="116305" y="599574"/>
                      <a:pt x="46121" y="635669"/>
                      <a:pt x="26068" y="715879"/>
                    </a:cubicBezTo>
                    <a:cubicBezTo>
                      <a:pt x="6015" y="796090"/>
                      <a:pt x="0" y="944479"/>
                      <a:pt x="38100" y="1028700"/>
                    </a:cubicBezTo>
                    <a:cubicBezTo>
                      <a:pt x="76200" y="1112921"/>
                      <a:pt x="156410" y="1187117"/>
                      <a:pt x="254668" y="1221206"/>
                    </a:cubicBezTo>
                    <a:cubicBezTo>
                      <a:pt x="352926" y="1255295"/>
                      <a:pt x="515352" y="1207169"/>
                      <a:pt x="627647" y="1233237"/>
                    </a:cubicBezTo>
                    <a:cubicBezTo>
                      <a:pt x="739942" y="1259305"/>
                      <a:pt x="840205" y="1325479"/>
                      <a:pt x="928437" y="1377616"/>
                    </a:cubicBezTo>
                    <a:cubicBezTo>
                      <a:pt x="1016669" y="1429753"/>
                      <a:pt x="1002632" y="1475874"/>
                      <a:pt x="1157037" y="1546058"/>
                    </a:cubicBezTo>
                    <a:cubicBezTo>
                      <a:pt x="1311442" y="1616242"/>
                      <a:pt x="1566110" y="1752600"/>
                      <a:pt x="1854868" y="1798721"/>
                    </a:cubicBezTo>
                    <a:cubicBezTo>
                      <a:pt x="2143626" y="1844842"/>
                      <a:pt x="2582779" y="1836821"/>
                      <a:pt x="2889584" y="1822784"/>
                    </a:cubicBezTo>
                    <a:cubicBezTo>
                      <a:pt x="3196389" y="1808747"/>
                      <a:pt x="3481137" y="1766637"/>
                      <a:pt x="3695700" y="1714500"/>
                    </a:cubicBezTo>
                    <a:cubicBezTo>
                      <a:pt x="3910263" y="1662363"/>
                      <a:pt x="3996489" y="1590173"/>
                      <a:pt x="4176963" y="1509963"/>
                    </a:cubicBezTo>
                    <a:cubicBezTo>
                      <a:pt x="4357437" y="1429753"/>
                      <a:pt x="4656221" y="1315453"/>
                      <a:pt x="4778542" y="1233237"/>
                    </a:cubicBezTo>
                    <a:cubicBezTo>
                      <a:pt x="4900863" y="1151021"/>
                      <a:pt x="4898857" y="1072816"/>
                      <a:pt x="4910889" y="1016669"/>
                    </a:cubicBezTo>
                    <a:cubicBezTo>
                      <a:pt x="4922921" y="960522"/>
                      <a:pt x="4953000" y="986590"/>
                      <a:pt x="4850732" y="896353"/>
                    </a:cubicBezTo>
                    <a:close/>
                  </a:path>
                </a:pathLst>
              </a:custGeom>
              <a:gradFill flip="none" rotWithShape="1">
                <a:gsLst>
                  <a:gs pos="33000">
                    <a:schemeClr val="tx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" name="フリーフォーム 41">
                <a:extLst>
                  <a:ext uri="{FF2B5EF4-FFF2-40B4-BE49-F238E27FC236}">
                    <a16:creationId xmlns:a16="http://schemas.microsoft.com/office/drawing/2014/main" id="{04EA3573-6C52-4E18-B3D2-CDFA119D54B1}"/>
                  </a:ext>
                </a:extLst>
              </p:cNvPr>
              <p:cNvSpPr/>
              <p:nvPr/>
            </p:nvSpPr>
            <p:spPr>
              <a:xfrm flipH="1">
                <a:off x="6256621" y="3861048"/>
                <a:ext cx="1386922" cy="558859"/>
              </a:xfrm>
              <a:custGeom>
                <a:avLst/>
                <a:gdLst>
                  <a:gd name="connsiteX0" fmla="*/ 2087479 w 2131595"/>
                  <a:gd name="connsiteY0" fmla="*/ 399047 h 896352"/>
                  <a:gd name="connsiteX1" fmla="*/ 1714500 w 2131595"/>
                  <a:gd name="connsiteY1" fmla="*/ 50131 h 896352"/>
                  <a:gd name="connsiteX2" fmla="*/ 1401679 w 2131595"/>
                  <a:gd name="connsiteY2" fmla="*/ 98258 h 896352"/>
                  <a:gd name="connsiteX3" fmla="*/ 956511 w 2131595"/>
                  <a:gd name="connsiteY3" fmla="*/ 399047 h 896352"/>
                  <a:gd name="connsiteX4" fmla="*/ 354932 w 2131595"/>
                  <a:gd name="connsiteY4" fmla="*/ 615615 h 896352"/>
                  <a:gd name="connsiteX5" fmla="*/ 42111 w 2131595"/>
                  <a:gd name="connsiteY5" fmla="*/ 856247 h 896352"/>
                  <a:gd name="connsiteX6" fmla="*/ 102268 w 2131595"/>
                  <a:gd name="connsiteY6" fmla="*/ 856247 h 896352"/>
                  <a:gd name="connsiteX7" fmla="*/ 643689 w 2131595"/>
                  <a:gd name="connsiteY7" fmla="*/ 651710 h 896352"/>
                  <a:gd name="connsiteX8" fmla="*/ 1473868 w 2131595"/>
                  <a:gd name="connsiteY8" fmla="*/ 471237 h 896352"/>
                  <a:gd name="connsiteX9" fmla="*/ 1979195 w 2131595"/>
                  <a:gd name="connsiteY9" fmla="*/ 411079 h 896352"/>
                  <a:gd name="connsiteX10" fmla="*/ 2087479 w 2131595"/>
                  <a:gd name="connsiteY10" fmla="*/ 399047 h 8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1595" h="896352">
                    <a:moveTo>
                      <a:pt x="2087479" y="399047"/>
                    </a:moveTo>
                    <a:cubicBezTo>
                      <a:pt x="2043363" y="338889"/>
                      <a:pt x="1828800" y="100263"/>
                      <a:pt x="1714500" y="50131"/>
                    </a:cubicBezTo>
                    <a:cubicBezTo>
                      <a:pt x="1600200" y="0"/>
                      <a:pt x="1528010" y="40105"/>
                      <a:pt x="1401679" y="98258"/>
                    </a:cubicBezTo>
                    <a:cubicBezTo>
                      <a:pt x="1275348" y="156411"/>
                      <a:pt x="1130969" y="312821"/>
                      <a:pt x="956511" y="399047"/>
                    </a:cubicBezTo>
                    <a:cubicBezTo>
                      <a:pt x="782053" y="485273"/>
                      <a:pt x="507332" y="539415"/>
                      <a:pt x="354932" y="615615"/>
                    </a:cubicBezTo>
                    <a:cubicBezTo>
                      <a:pt x="202532" y="691815"/>
                      <a:pt x="84222" y="816142"/>
                      <a:pt x="42111" y="856247"/>
                    </a:cubicBezTo>
                    <a:cubicBezTo>
                      <a:pt x="0" y="896352"/>
                      <a:pt x="2005" y="890336"/>
                      <a:pt x="102268" y="856247"/>
                    </a:cubicBezTo>
                    <a:cubicBezTo>
                      <a:pt x="202531" y="822158"/>
                      <a:pt x="415089" y="715878"/>
                      <a:pt x="643689" y="651710"/>
                    </a:cubicBezTo>
                    <a:cubicBezTo>
                      <a:pt x="872289" y="587542"/>
                      <a:pt x="1251284" y="511342"/>
                      <a:pt x="1473868" y="471237"/>
                    </a:cubicBezTo>
                    <a:cubicBezTo>
                      <a:pt x="1696452" y="431132"/>
                      <a:pt x="1876927" y="425116"/>
                      <a:pt x="1979195" y="411079"/>
                    </a:cubicBezTo>
                    <a:cubicBezTo>
                      <a:pt x="2081464" y="397042"/>
                      <a:pt x="2131595" y="459205"/>
                      <a:pt x="2087479" y="3990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フリーフォーム 42">
                <a:extLst>
                  <a:ext uri="{FF2B5EF4-FFF2-40B4-BE49-F238E27FC236}">
                    <a16:creationId xmlns:a16="http://schemas.microsoft.com/office/drawing/2014/main" id="{4775E870-9795-45DB-AFF8-A922F5018CF2}"/>
                  </a:ext>
                </a:extLst>
              </p:cNvPr>
              <p:cNvSpPr/>
              <p:nvPr/>
            </p:nvSpPr>
            <p:spPr>
              <a:xfrm flipH="1">
                <a:off x="7369551" y="4871245"/>
                <a:ext cx="454044" cy="208791"/>
              </a:xfrm>
              <a:custGeom>
                <a:avLst/>
                <a:gdLst>
                  <a:gd name="connsiteX0" fmla="*/ 186490 w 697832"/>
                  <a:gd name="connsiteY0" fmla="*/ 6016 h 334880"/>
                  <a:gd name="connsiteX1" fmla="*/ 294774 w 697832"/>
                  <a:gd name="connsiteY1" fmla="*/ 66174 h 334880"/>
                  <a:gd name="connsiteX2" fmla="*/ 126332 w 697832"/>
                  <a:gd name="connsiteY2" fmla="*/ 162427 h 334880"/>
                  <a:gd name="connsiteX3" fmla="*/ 66174 w 697832"/>
                  <a:gd name="connsiteY3" fmla="*/ 306806 h 334880"/>
                  <a:gd name="connsiteX4" fmla="*/ 523374 w 697832"/>
                  <a:gd name="connsiteY4" fmla="*/ 330869 h 334880"/>
                  <a:gd name="connsiteX5" fmla="*/ 691816 w 697832"/>
                  <a:gd name="connsiteY5" fmla="*/ 294774 h 334880"/>
                  <a:gd name="connsiteX6" fmla="*/ 487280 w 697832"/>
                  <a:gd name="connsiteY6" fmla="*/ 150395 h 334880"/>
                  <a:gd name="connsiteX7" fmla="*/ 378995 w 697832"/>
                  <a:gd name="connsiteY7" fmla="*/ 30079 h 334880"/>
                  <a:gd name="connsiteX8" fmla="*/ 186490 w 697832"/>
                  <a:gd name="connsiteY8" fmla="*/ 6016 h 33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7832" h="334880">
                    <a:moveTo>
                      <a:pt x="186490" y="6016"/>
                    </a:moveTo>
                    <a:cubicBezTo>
                      <a:pt x="172453" y="12032"/>
                      <a:pt x="304800" y="40106"/>
                      <a:pt x="294774" y="66174"/>
                    </a:cubicBezTo>
                    <a:cubicBezTo>
                      <a:pt x="284748" y="92243"/>
                      <a:pt x="164432" y="122322"/>
                      <a:pt x="126332" y="162427"/>
                    </a:cubicBezTo>
                    <a:cubicBezTo>
                      <a:pt x="88232" y="202532"/>
                      <a:pt x="0" y="278732"/>
                      <a:pt x="66174" y="306806"/>
                    </a:cubicBezTo>
                    <a:cubicBezTo>
                      <a:pt x="132348" y="334880"/>
                      <a:pt x="419100" y="332874"/>
                      <a:pt x="523374" y="330869"/>
                    </a:cubicBezTo>
                    <a:cubicBezTo>
                      <a:pt x="627648" y="328864"/>
                      <a:pt x="697832" y="324853"/>
                      <a:pt x="691816" y="294774"/>
                    </a:cubicBezTo>
                    <a:cubicBezTo>
                      <a:pt x="685800" y="264695"/>
                      <a:pt x="539417" y="194511"/>
                      <a:pt x="487280" y="150395"/>
                    </a:cubicBezTo>
                    <a:cubicBezTo>
                      <a:pt x="435143" y="106279"/>
                      <a:pt x="431132" y="56147"/>
                      <a:pt x="378995" y="30079"/>
                    </a:cubicBezTo>
                    <a:cubicBezTo>
                      <a:pt x="326858" y="4011"/>
                      <a:pt x="200527" y="0"/>
                      <a:pt x="186490" y="60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フリーフォーム 43">
                <a:extLst>
                  <a:ext uri="{FF2B5EF4-FFF2-40B4-BE49-F238E27FC236}">
                    <a16:creationId xmlns:a16="http://schemas.microsoft.com/office/drawing/2014/main" id="{8F44BD60-56B6-450B-8B70-79BB7546B811}"/>
                  </a:ext>
                </a:extLst>
              </p:cNvPr>
              <p:cNvSpPr/>
              <p:nvPr/>
            </p:nvSpPr>
            <p:spPr>
              <a:xfrm flipH="1">
                <a:off x="6496690" y="5111292"/>
                <a:ext cx="485358" cy="162532"/>
              </a:xfrm>
              <a:custGeom>
                <a:avLst/>
                <a:gdLst>
                  <a:gd name="connsiteX0" fmla="*/ 733926 w 745958"/>
                  <a:gd name="connsiteY0" fmla="*/ 54142 h 260684"/>
                  <a:gd name="connsiteX1" fmla="*/ 433136 w 745958"/>
                  <a:gd name="connsiteY1" fmla="*/ 6016 h 260684"/>
                  <a:gd name="connsiteX2" fmla="*/ 12031 w 745958"/>
                  <a:gd name="connsiteY2" fmla="*/ 90237 h 260684"/>
                  <a:gd name="connsiteX3" fmla="*/ 360947 w 745958"/>
                  <a:gd name="connsiteY3" fmla="*/ 258679 h 260684"/>
                  <a:gd name="connsiteX4" fmla="*/ 733926 w 745958"/>
                  <a:gd name="connsiteY4" fmla="*/ 54142 h 26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958" h="260684">
                    <a:moveTo>
                      <a:pt x="733926" y="54142"/>
                    </a:moveTo>
                    <a:cubicBezTo>
                      <a:pt x="745958" y="12032"/>
                      <a:pt x="553452" y="0"/>
                      <a:pt x="433136" y="6016"/>
                    </a:cubicBezTo>
                    <a:cubicBezTo>
                      <a:pt x="312820" y="12032"/>
                      <a:pt x="24063" y="48127"/>
                      <a:pt x="12031" y="90237"/>
                    </a:cubicBezTo>
                    <a:cubicBezTo>
                      <a:pt x="0" y="132348"/>
                      <a:pt x="234616" y="260684"/>
                      <a:pt x="360947" y="258679"/>
                    </a:cubicBezTo>
                    <a:cubicBezTo>
                      <a:pt x="487278" y="256674"/>
                      <a:pt x="721895" y="96253"/>
                      <a:pt x="733926" y="541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円/楕円 44">
                <a:extLst>
                  <a:ext uri="{FF2B5EF4-FFF2-40B4-BE49-F238E27FC236}">
                    <a16:creationId xmlns:a16="http://schemas.microsoft.com/office/drawing/2014/main" id="{E1B29BE0-5570-445D-9D9F-2D440B44C6E6}"/>
                  </a:ext>
                </a:extLst>
              </p:cNvPr>
              <p:cNvSpPr/>
              <p:nvPr/>
            </p:nvSpPr>
            <p:spPr>
              <a:xfrm flipH="1">
                <a:off x="5091957" y="4529815"/>
                <a:ext cx="187408" cy="1795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" name="円/楕円 45">
                <a:extLst>
                  <a:ext uri="{FF2B5EF4-FFF2-40B4-BE49-F238E27FC236}">
                    <a16:creationId xmlns:a16="http://schemas.microsoft.com/office/drawing/2014/main" id="{F874134D-EAD0-4E3F-A726-6DB988DDF41C}"/>
                  </a:ext>
                </a:extLst>
              </p:cNvPr>
              <p:cNvSpPr/>
              <p:nvPr/>
            </p:nvSpPr>
            <p:spPr>
              <a:xfrm rot="1504448" flipH="1">
                <a:off x="4860032" y="4762757"/>
                <a:ext cx="281112" cy="78961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フリーフォーム 46">
                <a:extLst>
                  <a:ext uri="{FF2B5EF4-FFF2-40B4-BE49-F238E27FC236}">
                    <a16:creationId xmlns:a16="http://schemas.microsoft.com/office/drawing/2014/main" id="{DD6FE2D2-3BC2-49CF-A434-088D8098AB43}"/>
                  </a:ext>
                </a:extLst>
              </p:cNvPr>
              <p:cNvSpPr/>
              <p:nvPr/>
            </p:nvSpPr>
            <p:spPr>
              <a:xfrm flipH="1">
                <a:off x="5541632" y="4432410"/>
                <a:ext cx="220499" cy="495097"/>
              </a:xfrm>
              <a:custGeom>
                <a:avLst/>
                <a:gdLst>
                  <a:gd name="connsiteX0" fmla="*/ 218574 w 338890"/>
                  <a:gd name="connsiteY0" fmla="*/ 0 h 794084"/>
                  <a:gd name="connsiteX1" fmla="*/ 38100 w 338890"/>
                  <a:gd name="connsiteY1" fmla="*/ 180474 h 794084"/>
                  <a:gd name="connsiteX2" fmla="*/ 50132 w 338890"/>
                  <a:gd name="connsiteY2" fmla="*/ 553453 h 794084"/>
                  <a:gd name="connsiteX3" fmla="*/ 338890 w 338890"/>
                  <a:gd name="connsiteY3" fmla="*/ 794084 h 7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890" h="794084">
                    <a:moveTo>
                      <a:pt x="218574" y="0"/>
                    </a:moveTo>
                    <a:cubicBezTo>
                      <a:pt x="142374" y="44116"/>
                      <a:pt x="66174" y="88232"/>
                      <a:pt x="38100" y="180474"/>
                    </a:cubicBezTo>
                    <a:cubicBezTo>
                      <a:pt x="10026" y="272716"/>
                      <a:pt x="0" y="451185"/>
                      <a:pt x="50132" y="553453"/>
                    </a:cubicBezTo>
                    <a:cubicBezTo>
                      <a:pt x="100264" y="655721"/>
                      <a:pt x="219577" y="724902"/>
                      <a:pt x="338890" y="79408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" name="フリーフォーム 47">
                <a:extLst>
                  <a:ext uri="{FF2B5EF4-FFF2-40B4-BE49-F238E27FC236}">
                    <a16:creationId xmlns:a16="http://schemas.microsoft.com/office/drawing/2014/main" id="{AD3CE06E-DD93-42BE-9360-100459BE5B25}"/>
                  </a:ext>
                </a:extLst>
              </p:cNvPr>
              <p:cNvSpPr/>
              <p:nvPr/>
            </p:nvSpPr>
            <p:spPr>
              <a:xfrm flipH="1">
                <a:off x="5345924" y="4619946"/>
                <a:ext cx="78283" cy="292557"/>
              </a:xfrm>
              <a:custGeom>
                <a:avLst/>
                <a:gdLst>
                  <a:gd name="connsiteX0" fmla="*/ 48126 w 120315"/>
                  <a:gd name="connsiteY0" fmla="*/ 0 h 469232"/>
                  <a:gd name="connsiteX1" fmla="*/ 12031 w 120315"/>
                  <a:gd name="connsiteY1" fmla="*/ 168443 h 469232"/>
                  <a:gd name="connsiteX2" fmla="*/ 120315 w 120315"/>
                  <a:gd name="connsiteY2" fmla="*/ 469232 h 46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315" h="469232">
                    <a:moveTo>
                      <a:pt x="48126" y="0"/>
                    </a:moveTo>
                    <a:cubicBezTo>
                      <a:pt x="24063" y="45119"/>
                      <a:pt x="0" y="90238"/>
                      <a:pt x="12031" y="168443"/>
                    </a:cubicBezTo>
                    <a:cubicBezTo>
                      <a:pt x="24062" y="246648"/>
                      <a:pt x="72188" y="357940"/>
                      <a:pt x="120315" y="469232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直線コネクタ 48">
                <a:extLst>
                  <a:ext uri="{FF2B5EF4-FFF2-40B4-BE49-F238E27FC236}">
                    <a16:creationId xmlns:a16="http://schemas.microsoft.com/office/drawing/2014/main" id="{9FC97372-06FE-41E8-80C2-F9A82FB3C11E}"/>
                  </a:ext>
                </a:extLst>
              </p:cNvPr>
              <p:cNvCxnSpPr/>
              <p:nvPr/>
            </p:nvCxnSpPr>
            <p:spPr>
              <a:xfrm rot="5400000">
                <a:off x="6431152" y="3965685"/>
                <a:ext cx="179583" cy="1405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49">
                <a:extLst>
                  <a:ext uri="{FF2B5EF4-FFF2-40B4-BE49-F238E27FC236}">
                    <a16:creationId xmlns:a16="http://schemas.microsoft.com/office/drawing/2014/main" id="{82978690-80AB-4B8A-8A58-4CCEF854B5C2}"/>
                  </a:ext>
                </a:extLst>
              </p:cNvPr>
              <p:cNvCxnSpPr/>
              <p:nvPr/>
            </p:nvCxnSpPr>
            <p:spPr>
              <a:xfrm rot="5400000">
                <a:off x="6873311" y="4124776"/>
                <a:ext cx="44896" cy="468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50">
                <a:extLst>
                  <a:ext uri="{FF2B5EF4-FFF2-40B4-BE49-F238E27FC236}">
                    <a16:creationId xmlns:a16="http://schemas.microsoft.com/office/drawing/2014/main" id="{063E6FA2-F077-4017-9EA4-54F2BA01F7F0}"/>
                  </a:ext>
                </a:extLst>
              </p:cNvPr>
              <p:cNvCxnSpPr/>
              <p:nvPr/>
            </p:nvCxnSpPr>
            <p:spPr>
              <a:xfrm rot="5400000">
                <a:off x="6617582" y="4056455"/>
                <a:ext cx="134687" cy="937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51">
                <a:extLst>
                  <a:ext uri="{FF2B5EF4-FFF2-40B4-BE49-F238E27FC236}">
                    <a16:creationId xmlns:a16="http://schemas.microsoft.com/office/drawing/2014/main" id="{FB949971-DB82-464E-AF77-ADBB29EB6DC9}"/>
                  </a:ext>
                </a:extLst>
              </p:cNvPr>
              <p:cNvCxnSpPr/>
              <p:nvPr/>
            </p:nvCxnSpPr>
            <p:spPr>
              <a:xfrm rot="5400000">
                <a:off x="7060719" y="4169672"/>
                <a:ext cx="44896" cy="468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52">
                <a:extLst>
                  <a:ext uri="{FF2B5EF4-FFF2-40B4-BE49-F238E27FC236}">
                    <a16:creationId xmlns:a16="http://schemas.microsoft.com/office/drawing/2014/main" id="{66D1C504-2758-4A0E-940B-A32050F558A6}"/>
                  </a:ext>
                </a:extLst>
              </p:cNvPr>
              <p:cNvCxnSpPr/>
              <p:nvPr/>
            </p:nvCxnSpPr>
            <p:spPr>
              <a:xfrm rot="5400000">
                <a:off x="7273615" y="4214113"/>
                <a:ext cx="65805" cy="686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53">
                <a:extLst>
                  <a:ext uri="{FF2B5EF4-FFF2-40B4-BE49-F238E27FC236}">
                    <a16:creationId xmlns:a16="http://schemas.microsoft.com/office/drawing/2014/main" id="{539DC42C-E672-4802-BF74-2F0F520C5AF6}"/>
                  </a:ext>
                </a:extLst>
              </p:cNvPr>
              <p:cNvCxnSpPr/>
              <p:nvPr/>
            </p:nvCxnSpPr>
            <p:spPr>
              <a:xfrm flipH="1" flipV="1">
                <a:off x="8090485" y="4664502"/>
                <a:ext cx="421668" cy="897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54">
                <a:extLst>
                  <a:ext uri="{FF2B5EF4-FFF2-40B4-BE49-F238E27FC236}">
                    <a16:creationId xmlns:a16="http://schemas.microsoft.com/office/drawing/2014/main" id="{C072F6CB-5213-4BDA-B65D-79083F263C35}"/>
                  </a:ext>
                </a:extLst>
              </p:cNvPr>
              <p:cNvCxnSpPr/>
              <p:nvPr/>
            </p:nvCxnSpPr>
            <p:spPr>
              <a:xfrm flipH="1">
                <a:off x="8023219" y="4350233"/>
                <a:ext cx="348379" cy="1421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55">
                <a:extLst>
                  <a:ext uri="{FF2B5EF4-FFF2-40B4-BE49-F238E27FC236}">
                    <a16:creationId xmlns:a16="http://schemas.microsoft.com/office/drawing/2014/main" id="{00A20809-42D8-44C4-9C72-BA098E9E2653}"/>
                  </a:ext>
                </a:extLst>
              </p:cNvPr>
              <p:cNvCxnSpPr/>
              <p:nvPr/>
            </p:nvCxnSpPr>
            <p:spPr>
              <a:xfrm flipH="1">
                <a:off x="7949929" y="4260442"/>
                <a:ext cx="327964" cy="1346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56">
                <a:extLst>
                  <a:ext uri="{FF2B5EF4-FFF2-40B4-BE49-F238E27FC236}">
                    <a16:creationId xmlns:a16="http://schemas.microsoft.com/office/drawing/2014/main" id="{C35F80A5-0204-4545-9B07-47A3D2D3F78E}"/>
                  </a:ext>
                </a:extLst>
              </p:cNvPr>
              <p:cNvCxnSpPr/>
              <p:nvPr/>
            </p:nvCxnSpPr>
            <p:spPr>
              <a:xfrm flipH="1">
                <a:off x="7434557" y="5023668"/>
                <a:ext cx="2811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57">
                <a:extLst>
                  <a:ext uri="{FF2B5EF4-FFF2-40B4-BE49-F238E27FC236}">
                    <a16:creationId xmlns:a16="http://schemas.microsoft.com/office/drawing/2014/main" id="{E516A4B0-8877-4B32-B9A1-B11F4299E972}"/>
                  </a:ext>
                </a:extLst>
              </p:cNvPr>
              <p:cNvCxnSpPr/>
              <p:nvPr/>
            </p:nvCxnSpPr>
            <p:spPr>
              <a:xfrm flipH="1" flipV="1">
                <a:off x="6591221" y="5158355"/>
                <a:ext cx="281112" cy="448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58">
                <a:extLst>
                  <a:ext uri="{FF2B5EF4-FFF2-40B4-BE49-F238E27FC236}">
                    <a16:creationId xmlns:a16="http://schemas.microsoft.com/office/drawing/2014/main" id="{F0847007-1544-4F9A-9A62-E30DC26E2608}"/>
                  </a:ext>
                </a:extLst>
              </p:cNvPr>
              <p:cNvCxnSpPr/>
              <p:nvPr/>
            </p:nvCxnSpPr>
            <p:spPr>
              <a:xfrm flipH="1" flipV="1">
                <a:off x="8043633" y="4754294"/>
                <a:ext cx="327964" cy="897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59">
                <a:extLst>
                  <a:ext uri="{FF2B5EF4-FFF2-40B4-BE49-F238E27FC236}">
                    <a16:creationId xmlns:a16="http://schemas.microsoft.com/office/drawing/2014/main" id="{62E7B647-F2D1-4AEC-BBF1-FB269DC7C984}"/>
                  </a:ext>
                </a:extLst>
              </p:cNvPr>
              <p:cNvCxnSpPr/>
              <p:nvPr/>
            </p:nvCxnSpPr>
            <p:spPr>
              <a:xfrm flipH="1">
                <a:off x="7481409" y="4978772"/>
                <a:ext cx="187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60">
                <a:extLst>
                  <a:ext uri="{FF2B5EF4-FFF2-40B4-BE49-F238E27FC236}">
                    <a16:creationId xmlns:a16="http://schemas.microsoft.com/office/drawing/2014/main" id="{402B0085-9FB4-4992-8EDC-8AB5E7AF19F1}"/>
                  </a:ext>
                </a:extLst>
              </p:cNvPr>
              <p:cNvSpPr/>
              <p:nvPr/>
            </p:nvSpPr>
            <p:spPr>
              <a:xfrm flipH="1">
                <a:off x="5099785" y="4552206"/>
                <a:ext cx="93704" cy="897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51" name="グループ化 61">
                <a:extLst>
                  <a:ext uri="{FF2B5EF4-FFF2-40B4-BE49-F238E27FC236}">
                    <a16:creationId xmlns:a16="http://schemas.microsoft.com/office/drawing/2014/main" id="{CBAB7087-2C53-4F43-A876-7023DE70A2E7}"/>
                  </a:ext>
                </a:extLst>
              </p:cNvPr>
              <p:cNvGrpSpPr/>
              <p:nvPr/>
            </p:nvGrpSpPr>
            <p:grpSpPr>
              <a:xfrm rot="20338527">
                <a:off x="5748659" y="4674194"/>
                <a:ext cx="581908" cy="340067"/>
                <a:chOff x="5630354" y="4871245"/>
                <a:chExt cx="581908" cy="340067"/>
              </a:xfrm>
            </p:grpSpPr>
            <p:sp>
              <p:nvSpPr>
                <p:cNvPr id="52" name="フリーフォーム 62">
                  <a:extLst>
                    <a:ext uri="{FF2B5EF4-FFF2-40B4-BE49-F238E27FC236}">
                      <a16:creationId xmlns:a16="http://schemas.microsoft.com/office/drawing/2014/main" id="{8146447F-11BE-4781-8775-F43A3CACC6E1}"/>
                    </a:ext>
                  </a:extLst>
                </p:cNvPr>
                <p:cNvSpPr/>
                <p:nvPr/>
              </p:nvSpPr>
              <p:spPr>
                <a:xfrm flipH="1">
                  <a:off x="5630354" y="4871245"/>
                  <a:ext cx="581908" cy="340067"/>
                </a:xfrm>
                <a:custGeom>
                  <a:avLst/>
                  <a:gdLst>
                    <a:gd name="connsiteX0" fmla="*/ 766011 w 894348"/>
                    <a:gd name="connsiteY0" fmla="*/ 30079 h 545432"/>
                    <a:gd name="connsiteX1" fmla="*/ 104274 w 894348"/>
                    <a:gd name="connsiteY1" fmla="*/ 210553 h 545432"/>
                    <a:gd name="connsiteX2" fmla="*/ 140369 w 894348"/>
                    <a:gd name="connsiteY2" fmla="*/ 499311 h 545432"/>
                    <a:gd name="connsiteX3" fmla="*/ 417095 w 894348"/>
                    <a:gd name="connsiteY3" fmla="*/ 487279 h 545432"/>
                    <a:gd name="connsiteX4" fmla="*/ 753980 w 894348"/>
                    <a:gd name="connsiteY4" fmla="*/ 222585 h 545432"/>
                    <a:gd name="connsiteX5" fmla="*/ 886327 w 894348"/>
                    <a:gd name="connsiteY5" fmla="*/ 30079 h 545432"/>
                    <a:gd name="connsiteX6" fmla="*/ 705853 w 894348"/>
                    <a:gd name="connsiteY6" fmla="*/ 42111 h 54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4348" h="545432">
                      <a:moveTo>
                        <a:pt x="766011" y="30079"/>
                      </a:moveTo>
                      <a:cubicBezTo>
                        <a:pt x="487279" y="81213"/>
                        <a:pt x="208548" y="132348"/>
                        <a:pt x="104274" y="210553"/>
                      </a:cubicBezTo>
                      <a:cubicBezTo>
                        <a:pt x="0" y="288758"/>
                        <a:pt x="88232" y="453190"/>
                        <a:pt x="140369" y="499311"/>
                      </a:cubicBezTo>
                      <a:cubicBezTo>
                        <a:pt x="192506" y="545432"/>
                        <a:pt x="314827" y="533400"/>
                        <a:pt x="417095" y="487279"/>
                      </a:cubicBezTo>
                      <a:cubicBezTo>
                        <a:pt x="519363" y="441158"/>
                        <a:pt x="675775" y="298785"/>
                        <a:pt x="753980" y="222585"/>
                      </a:cubicBezTo>
                      <a:cubicBezTo>
                        <a:pt x="832185" y="146385"/>
                        <a:pt x="894348" y="60158"/>
                        <a:pt x="886327" y="30079"/>
                      </a:cubicBezTo>
                      <a:cubicBezTo>
                        <a:pt x="878306" y="0"/>
                        <a:pt x="792079" y="21055"/>
                        <a:pt x="705853" y="42111"/>
                      </a:cubicBezTo>
                    </a:path>
                  </a:pathLst>
                </a:custGeom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直線コネクタ 63">
                  <a:extLst>
                    <a:ext uri="{FF2B5EF4-FFF2-40B4-BE49-F238E27FC236}">
                      <a16:creationId xmlns:a16="http://schemas.microsoft.com/office/drawing/2014/main" id="{236E34E7-2CE0-47A9-9BDD-2BD9F4650AA3}"/>
                    </a:ext>
                  </a:extLst>
                </p:cNvPr>
                <p:cNvCxnSpPr/>
                <p:nvPr/>
              </p:nvCxnSpPr>
              <p:spPr>
                <a:xfrm flipH="1" flipV="1">
                  <a:off x="5755714" y="4941378"/>
                  <a:ext cx="327964" cy="1346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64">
                  <a:extLst>
                    <a:ext uri="{FF2B5EF4-FFF2-40B4-BE49-F238E27FC236}">
                      <a16:creationId xmlns:a16="http://schemas.microsoft.com/office/drawing/2014/main" id="{291C59E5-C798-4990-8CD8-501832907849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5794737" y="5023668"/>
                  <a:ext cx="234260" cy="1346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B9AAB4-A9A9-485C-9E9E-CFFFA57C89D7}"/>
                </a:ext>
              </a:extLst>
            </p:cNvPr>
            <p:cNvSpPr/>
            <p:nvPr/>
          </p:nvSpPr>
          <p:spPr>
            <a:xfrm>
              <a:off x="10166117" y="2774836"/>
              <a:ext cx="1585497" cy="19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030036-0DA7-499D-9C45-41BB1BA5AA04}"/>
              </a:ext>
            </a:extLst>
          </p:cNvPr>
          <p:cNvGrpSpPr/>
          <p:nvPr/>
        </p:nvGrpSpPr>
        <p:grpSpPr>
          <a:xfrm>
            <a:off x="8543375" y="4425965"/>
            <a:ext cx="1379982" cy="1507652"/>
            <a:chOff x="1038225" y="2276475"/>
            <a:chExt cx="3565828" cy="3895725"/>
          </a:xfrm>
          <a:solidFill>
            <a:schemeClr val="tx1"/>
          </a:solidFill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11ACF2B7-3763-4683-B826-47045FBC3570}"/>
                </a:ext>
              </a:extLst>
            </p:cNvPr>
            <p:cNvSpPr/>
            <p:nvPr/>
          </p:nvSpPr>
          <p:spPr>
            <a:xfrm>
              <a:off x="2681286" y="2869907"/>
              <a:ext cx="814387" cy="814387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280B65FD-00DB-43BF-BA18-AC4E5F72773B}"/>
                </a:ext>
              </a:extLst>
            </p:cNvPr>
            <p:cNvSpPr/>
            <p:nvPr/>
          </p:nvSpPr>
          <p:spPr>
            <a:xfrm>
              <a:off x="2657474" y="3752851"/>
              <a:ext cx="866775" cy="122872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48A6AD-FBA1-4774-9762-7DB1A478700F}"/>
                </a:ext>
              </a:extLst>
            </p:cNvPr>
            <p:cNvSpPr/>
            <p:nvPr/>
          </p:nvSpPr>
          <p:spPr>
            <a:xfrm rot="14680154">
              <a:off x="3908728" y="3039074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B456C4-1F27-4E64-A4F6-D9D3B08A1F23}"/>
                </a:ext>
              </a:extLst>
            </p:cNvPr>
            <p:cNvSpPr/>
            <p:nvPr/>
          </p:nvSpPr>
          <p:spPr>
            <a:xfrm>
              <a:off x="3219449" y="5086350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886578-4A65-4A29-BDA9-CCA6F3339764}"/>
                </a:ext>
              </a:extLst>
            </p:cNvPr>
            <p:cNvSpPr/>
            <p:nvPr/>
          </p:nvSpPr>
          <p:spPr>
            <a:xfrm>
              <a:off x="2657474" y="5086350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16260997-324D-4E3E-AA41-9BCF3AC417FC}"/>
                </a:ext>
              </a:extLst>
            </p:cNvPr>
            <p:cNvSpPr/>
            <p:nvPr/>
          </p:nvSpPr>
          <p:spPr>
            <a:xfrm>
              <a:off x="1038225" y="2276475"/>
              <a:ext cx="1390650" cy="952500"/>
            </a:xfrm>
            <a:prstGeom prst="wedgeEllipseCallout">
              <a:avLst>
                <a:gd name="adj1" fmla="val 47660"/>
                <a:gd name="adj2" fmla="val 6250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D33F90-8D45-431A-9815-C8D484447CF0}"/>
              </a:ext>
            </a:extLst>
          </p:cNvPr>
          <p:cNvGrpSpPr/>
          <p:nvPr/>
        </p:nvGrpSpPr>
        <p:grpSpPr>
          <a:xfrm>
            <a:off x="8631086" y="5239881"/>
            <a:ext cx="335444" cy="1277993"/>
            <a:chOff x="8881277" y="3598395"/>
            <a:chExt cx="278150" cy="1059711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3BC65CC-C65F-4EE9-83F0-637C2B10462B}"/>
                </a:ext>
              </a:extLst>
            </p:cNvPr>
            <p:cNvSpPr/>
            <p:nvPr/>
          </p:nvSpPr>
          <p:spPr>
            <a:xfrm>
              <a:off x="8888918" y="3598395"/>
              <a:ext cx="261338" cy="261338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827547D-3D15-4831-B188-47CBC2134AEB}"/>
                </a:ext>
              </a:extLst>
            </p:cNvPr>
            <p:cNvSpPr/>
            <p:nvPr/>
          </p:nvSpPr>
          <p:spPr>
            <a:xfrm>
              <a:off x="8881277" y="3881733"/>
              <a:ext cx="278150" cy="39429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D338F1-E2BC-484B-A12F-F008067D65FB}"/>
                </a:ext>
              </a:extLst>
            </p:cNvPr>
            <p:cNvSpPr/>
            <p:nvPr/>
          </p:nvSpPr>
          <p:spPr>
            <a:xfrm>
              <a:off x="9061615" y="4309655"/>
              <a:ext cx="97811" cy="3484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F8F029-E897-429E-AEF7-EB5CF83FA1A6}"/>
                </a:ext>
              </a:extLst>
            </p:cNvPr>
            <p:cNvSpPr/>
            <p:nvPr/>
          </p:nvSpPr>
          <p:spPr>
            <a:xfrm>
              <a:off x="8881277" y="4309655"/>
              <a:ext cx="97811" cy="3484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3FA3B5-BF04-4ED2-B971-646A1008B5DC}"/>
              </a:ext>
            </a:extLst>
          </p:cNvPr>
          <p:cNvGrpSpPr/>
          <p:nvPr/>
        </p:nvGrpSpPr>
        <p:grpSpPr>
          <a:xfrm>
            <a:off x="8201976" y="5244908"/>
            <a:ext cx="335444" cy="1277993"/>
            <a:chOff x="8525459" y="3620147"/>
            <a:chExt cx="278150" cy="1059711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9432D50-893B-42C4-9B0A-C80582462449}"/>
                </a:ext>
              </a:extLst>
            </p:cNvPr>
            <p:cNvSpPr/>
            <p:nvPr/>
          </p:nvSpPr>
          <p:spPr>
            <a:xfrm>
              <a:off x="8533100" y="3620147"/>
              <a:ext cx="261338" cy="261338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9DD86302-BBCD-4FE9-A351-04DF9B740797}"/>
                </a:ext>
              </a:extLst>
            </p:cNvPr>
            <p:cNvSpPr/>
            <p:nvPr/>
          </p:nvSpPr>
          <p:spPr>
            <a:xfrm>
              <a:off x="8525459" y="3903485"/>
              <a:ext cx="278150" cy="39429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F639F0-61D2-45CE-9E84-B3BF2807CDBD}"/>
                </a:ext>
              </a:extLst>
            </p:cNvPr>
            <p:cNvSpPr/>
            <p:nvPr/>
          </p:nvSpPr>
          <p:spPr>
            <a:xfrm>
              <a:off x="8705797" y="4331407"/>
              <a:ext cx="97811" cy="3484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1C2E6B-5C02-4294-81CA-3C1D1247BC52}"/>
                </a:ext>
              </a:extLst>
            </p:cNvPr>
            <p:cNvSpPr/>
            <p:nvPr/>
          </p:nvSpPr>
          <p:spPr>
            <a:xfrm>
              <a:off x="8525459" y="4331407"/>
              <a:ext cx="97811" cy="3484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56AB0E51-16A6-46A7-BB70-E3574D6B62B8}"/>
              </a:ext>
            </a:extLst>
          </p:cNvPr>
          <p:cNvSpPr/>
          <p:nvPr/>
        </p:nvSpPr>
        <p:spPr>
          <a:xfrm>
            <a:off x="7781750" y="4819506"/>
            <a:ext cx="538184" cy="368619"/>
          </a:xfrm>
          <a:prstGeom prst="wedgeEllipseCallout">
            <a:avLst>
              <a:gd name="adj1" fmla="val 47660"/>
              <a:gd name="adj2" fmla="val 625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BBC3-5889-4342-9DD7-236A5EB8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本日のテーマ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2478-9B68-48B0-9C06-6548FD6C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68825"/>
            <a:ext cx="9601200" cy="2134069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ポスターとは何なのかを知ろう</a:t>
            </a:r>
            <a:endParaRPr lang="en-US" altLang="ja-JP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良いポスターの作り方を知ろう</a:t>
            </a:r>
            <a:endParaRPr lang="en-US" altLang="ja-JP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ポスターを使った発表のやり方を知ろう</a:t>
            </a:r>
            <a:endParaRPr 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B918-99AB-4810-BBF9-CA3D1DB8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81083-CDCC-453A-94EE-4668F786EFD3}"/>
              </a:ext>
            </a:extLst>
          </p:cNvPr>
          <p:cNvSpPr txBox="1"/>
          <p:nvPr/>
        </p:nvSpPr>
        <p:spPr>
          <a:xfrm>
            <a:off x="2372865" y="5158001"/>
            <a:ext cx="7446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素敵なポスターを作ってみて下さい！</a:t>
            </a:r>
            <a:endParaRPr lang="en-US" altLang="ja-JP" sz="3600" b="1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90650-CF9B-46B0-9F2E-3AAA4D50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73" y="189737"/>
            <a:ext cx="3421439" cy="34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88A6-ACC7-4F8E-935A-4A08B6A7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本日の内容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505C-43C6-4FE5-A761-0005F251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459518"/>
            <a:ext cx="9448800" cy="4668716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「ポスター」とはなにか？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ja-JP" altLang="en-US" sz="2800" i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ポスターを使って発表するときに重要なことは？</a:t>
            </a:r>
            <a:endParaRPr lang="en-US" altLang="ja-JP" sz="2800" i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i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分かりやすいポスターの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ja-JP" altLang="en-US" sz="2800" i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構成</a:t>
            </a:r>
            <a:endParaRPr lang="en-US" altLang="ja-JP" sz="2800" i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ja-JP" altLang="en-US" sz="2800" i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文章の書き方</a:t>
            </a:r>
            <a:endParaRPr lang="en-US" altLang="ja-JP" sz="2800" i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ja-JP" altLang="en-US" sz="2800" i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字の大きさやフォント</a:t>
            </a:r>
            <a:endParaRPr lang="en-US" sz="2800" i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ポスターを使って発表するときに注意するべきこと</a:t>
            </a:r>
            <a:endParaRPr 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325C-4DE8-4F45-9D9D-FDFDF535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EF15-D948-4DB1-9005-42A6791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ポスターとは？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0BFB-7DF8-446D-8624-981ABF5C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488290"/>
            <a:ext cx="10139934" cy="4219575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学会などで、これまでの自分の研究内容などを  まとめて発表するためのもの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A49F-1DB4-44BB-9796-7AE3633A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6B961-BB7A-4308-A8CF-3228EC8E16C3}"/>
              </a:ext>
            </a:extLst>
          </p:cNvPr>
          <p:cNvGrpSpPr/>
          <p:nvPr/>
        </p:nvGrpSpPr>
        <p:grpSpPr>
          <a:xfrm>
            <a:off x="2419350" y="2689742"/>
            <a:ext cx="6540744" cy="3757810"/>
            <a:chOff x="3219450" y="2733676"/>
            <a:chExt cx="6540744" cy="37578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2AEB0F-FAA4-4976-8666-7F9F9892416C}"/>
                </a:ext>
              </a:extLst>
            </p:cNvPr>
            <p:cNvSpPr/>
            <p:nvPr/>
          </p:nvSpPr>
          <p:spPr>
            <a:xfrm>
              <a:off x="3219450" y="2733676"/>
              <a:ext cx="6540744" cy="3757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484283-141A-4474-AB5E-72516E13B0D9}"/>
                </a:ext>
              </a:extLst>
            </p:cNvPr>
            <p:cNvSpPr txBox="1"/>
            <p:nvPr/>
          </p:nvSpPr>
          <p:spPr>
            <a:xfrm>
              <a:off x="4086226" y="2876737"/>
              <a:ext cx="547980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タイトル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9BEDE8-9803-4F63-A636-2997955F4B7D}"/>
                </a:ext>
              </a:extLst>
            </p:cNvPr>
            <p:cNvSpPr txBox="1"/>
            <p:nvPr/>
          </p:nvSpPr>
          <p:spPr>
            <a:xfrm>
              <a:off x="3324226" y="2876737"/>
              <a:ext cx="657224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番号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2140C-E673-400C-92F0-5D84C632DA8C}"/>
                </a:ext>
              </a:extLst>
            </p:cNvPr>
            <p:cNvSpPr txBox="1"/>
            <p:nvPr/>
          </p:nvSpPr>
          <p:spPr>
            <a:xfrm>
              <a:off x="4086225" y="3429000"/>
              <a:ext cx="538651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所属や名前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723E5D-D06F-468F-9307-A9FA89E53C5B}"/>
                </a:ext>
              </a:extLst>
            </p:cNvPr>
            <p:cNvSpPr/>
            <p:nvPr/>
          </p:nvSpPr>
          <p:spPr>
            <a:xfrm>
              <a:off x="3409950" y="3950485"/>
              <a:ext cx="2962275" cy="1028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イントロダクション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F30670-E71C-4987-9838-216AE9191359}"/>
                </a:ext>
              </a:extLst>
            </p:cNvPr>
            <p:cNvSpPr/>
            <p:nvPr/>
          </p:nvSpPr>
          <p:spPr>
            <a:xfrm>
              <a:off x="3409950" y="5167294"/>
              <a:ext cx="2962275" cy="1028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実験方法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55FFE0-6C4E-4A85-8638-F48BD43E8467}"/>
                </a:ext>
              </a:extLst>
            </p:cNvPr>
            <p:cNvSpPr/>
            <p:nvPr/>
          </p:nvSpPr>
          <p:spPr>
            <a:xfrm>
              <a:off x="6562724" y="5175519"/>
              <a:ext cx="2962275" cy="1028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考察や結論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C2AF6F-E2FB-4927-8CC9-74B0DB094148}"/>
                </a:ext>
              </a:extLst>
            </p:cNvPr>
            <p:cNvSpPr/>
            <p:nvPr/>
          </p:nvSpPr>
          <p:spPr>
            <a:xfrm>
              <a:off x="6562725" y="3950485"/>
              <a:ext cx="2962275" cy="1028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結果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CAB94E9-7D0C-4645-95AA-1B4BB1CF9AEF}"/>
              </a:ext>
            </a:extLst>
          </p:cNvPr>
          <p:cNvSpPr txBox="1"/>
          <p:nvPr/>
        </p:nvSpPr>
        <p:spPr>
          <a:xfrm>
            <a:off x="9298504" y="3031123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よくあるポスターの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構成の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例</a:t>
            </a:r>
            <a:endParaRPr 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0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EF15-D948-4DB1-9005-42A6791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ポスターとは？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0BFB-7DF8-446D-8624-981ABF5C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23" y="1488290"/>
            <a:ext cx="10577146" cy="4219575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学会における研究発表において、「ポスター発表」、「ポスターセッション」という形式がとられる場合がある。大判の紙に研究内容をまとめたものを掲示し、これを使って研究の説明がおこなわれる。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つの会場に多数のポスターが掲示されており、参加者は興味を引く研究を自由に見て回ったり、発表者と個別に討議したりすることができる。　　（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Wikipedia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より）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A49F-1DB4-44BB-9796-7AE3633A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57F64-395F-48B4-8763-F34FB6DA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74" y="3920150"/>
            <a:ext cx="3610708" cy="2671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54E95-7BE8-442F-B106-DAA33392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69" y="3966744"/>
            <a:ext cx="2602358" cy="26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9F34CC76-2907-474F-8884-5C5297EC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2425"/>
            <a:ext cx="9601200" cy="1485900"/>
          </a:xfrm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学会などで一般的なポスターの形</a:t>
            </a:r>
            <a:br>
              <a: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F80BC-9EA7-400D-8B0F-F6437ED8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2279B4-74EC-40ED-87EE-544602911492}"/>
              </a:ext>
            </a:extLst>
          </p:cNvPr>
          <p:cNvGrpSpPr/>
          <p:nvPr/>
        </p:nvGrpSpPr>
        <p:grpSpPr>
          <a:xfrm>
            <a:off x="997705" y="1181037"/>
            <a:ext cx="4364773" cy="5156018"/>
            <a:chOff x="884235" y="981012"/>
            <a:chExt cx="4364773" cy="5156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3B81ED-9742-4698-B481-373252D55CBA}"/>
                </a:ext>
              </a:extLst>
            </p:cNvPr>
            <p:cNvSpPr/>
            <p:nvPr/>
          </p:nvSpPr>
          <p:spPr>
            <a:xfrm>
              <a:off x="1688123" y="1468315"/>
              <a:ext cx="3560885" cy="4668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C70235-0815-44CE-82D5-B6C03813FD8D}"/>
                </a:ext>
              </a:extLst>
            </p:cNvPr>
            <p:cNvSpPr txBox="1"/>
            <p:nvPr/>
          </p:nvSpPr>
          <p:spPr>
            <a:xfrm>
              <a:off x="1802423" y="1608994"/>
              <a:ext cx="3314700" cy="3692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タイトル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43940F-572E-4DB7-A75D-F11E53F9E66F}"/>
                </a:ext>
              </a:extLst>
            </p:cNvPr>
            <p:cNvCxnSpPr>
              <a:cxnSpLocks/>
            </p:cNvCxnSpPr>
            <p:nvPr/>
          </p:nvCxnSpPr>
          <p:spPr>
            <a:xfrm>
              <a:off x="1692837" y="1293202"/>
              <a:ext cx="3556171" cy="0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DCD2FF-462E-4A6A-B7A1-314248CAAB32}"/>
                </a:ext>
              </a:extLst>
            </p:cNvPr>
            <p:cNvCxnSpPr>
              <a:cxnSpLocks/>
            </p:cNvCxnSpPr>
            <p:nvPr/>
          </p:nvCxnSpPr>
          <p:spPr>
            <a:xfrm>
              <a:off x="1378512" y="1468315"/>
              <a:ext cx="0" cy="4668715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522BEE-5216-4941-BFE5-C3FB6DD0E947}"/>
                </a:ext>
              </a:extLst>
            </p:cNvPr>
            <p:cNvSpPr txBox="1"/>
            <p:nvPr/>
          </p:nvSpPr>
          <p:spPr>
            <a:xfrm>
              <a:off x="2597172" y="981012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幅：</a:t>
              </a:r>
              <a:r>
                <a:rPr lang="en-US" altLang="ja-JP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120</a:t>
              </a:r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センチ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7707C0-4A08-47AB-86C0-C2DF3A6F7E4F}"/>
                </a:ext>
              </a:extLst>
            </p:cNvPr>
            <p:cNvSpPr txBox="1"/>
            <p:nvPr/>
          </p:nvSpPr>
          <p:spPr>
            <a:xfrm rot="16200000">
              <a:off x="212737" y="3512330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高さ：</a:t>
              </a:r>
              <a:r>
                <a:rPr lang="en-US" altLang="ja-JP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180</a:t>
              </a:r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センチ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A3A735-BB34-4008-9AEB-BBDFD737D737}"/>
              </a:ext>
            </a:extLst>
          </p:cNvPr>
          <p:cNvGrpSpPr/>
          <p:nvPr/>
        </p:nvGrpSpPr>
        <p:grpSpPr>
          <a:xfrm>
            <a:off x="5769951" y="1949696"/>
            <a:ext cx="5937739" cy="3734532"/>
            <a:chOff x="5769951" y="1949696"/>
            <a:chExt cx="5937739" cy="37345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D943B9-EBB7-429C-99D8-9C74BCBFF05B}"/>
                </a:ext>
              </a:extLst>
            </p:cNvPr>
            <p:cNvSpPr/>
            <p:nvPr/>
          </p:nvSpPr>
          <p:spPr>
            <a:xfrm>
              <a:off x="6493852" y="2571750"/>
              <a:ext cx="5213838" cy="3112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4689C9-6243-4205-B278-DC2B11999E53}"/>
                </a:ext>
              </a:extLst>
            </p:cNvPr>
            <p:cNvSpPr txBox="1"/>
            <p:nvPr/>
          </p:nvSpPr>
          <p:spPr>
            <a:xfrm>
              <a:off x="6646252" y="2688980"/>
              <a:ext cx="4876800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タイトル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4C2D3E8-07A2-4EEE-8CE2-AE62A8D427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8182" y="2571750"/>
              <a:ext cx="0" cy="3112478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8BED4E2-2B1A-4AA6-BBD1-CFAE6F2FC3E3}"/>
                </a:ext>
              </a:extLst>
            </p:cNvPr>
            <p:cNvCxnSpPr>
              <a:cxnSpLocks/>
            </p:cNvCxnSpPr>
            <p:nvPr/>
          </p:nvCxnSpPr>
          <p:spPr>
            <a:xfrm>
              <a:off x="6493852" y="2294059"/>
              <a:ext cx="5126648" cy="0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F90276-B2C4-46D6-8D14-D6825AD9B6C3}"/>
                </a:ext>
              </a:extLst>
            </p:cNvPr>
            <p:cNvSpPr txBox="1"/>
            <p:nvPr/>
          </p:nvSpPr>
          <p:spPr>
            <a:xfrm rot="16200000">
              <a:off x="5098453" y="3860454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高さ：</a:t>
              </a:r>
              <a:r>
                <a:rPr lang="en-US" altLang="ja-JP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120</a:t>
              </a:r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センチ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FDC8BC-FA7B-40E4-A253-2229AF609FEF}"/>
                </a:ext>
              </a:extLst>
            </p:cNvPr>
            <p:cNvSpPr txBox="1"/>
            <p:nvPr/>
          </p:nvSpPr>
          <p:spPr>
            <a:xfrm>
              <a:off x="8305260" y="1949696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幅：</a:t>
              </a:r>
              <a:r>
                <a:rPr lang="en-US" altLang="ja-JP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240</a:t>
              </a:r>
              <a:r>
                <a:rPr lang="ja-JP" altLang="en-US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センチ</a:t>
              </a:r>
              <a:endParaRPr 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99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B362-B37B-413E-8572-C5AF6E80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342" y="1060349"/>
            <a:ext cx="7364492" cy="539303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2728AC-885D-41B0-BE88-378764B2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77" y="404614"/>
            <a:ext cx="10972800" cy="953901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ポスターの一例：</a:t>
            </a:r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2014</a:t>
            </a:r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年 </a:t>
            </a:r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SETAC North America</a:t>
            </a:r>
            <a:r>
              <a:rPr lang="ja-JP" altLang="en-US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で発表</a:t>
            </a:r>
            <a:endParaRPr 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25FD7-9BBF-487D-AB31-A54F3FD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A83AB-A0C6-43E8-BD66-F385E295D690}"/>
              </a:ext>
            </a:extLst>
          </p:cNvPr>
          <p:cNvGrpSpPr/>
          <p:nvPr/>
        </p:nvGrpSpPr>
        <p:grpSpPr>
          <a:xfrm>
            <a:off x="635627" y="3429000"/>
            <a:ext cx="2768276" cy="3024386"/>
            <a:chOff x="1038225" y="2276475"/>
            <a:chExt cx="3565828" cy="3895725"/>
          </a:xfrm>
          <a:solidFill>
            <a:schemeClr val="tx1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CA3C4A2-991C-4081-89F7-0DDD61848F6B}"/>
                </a:ext>
              </a:extLst>
            </p:cNvPr>
            <p:cNvSpPr/>
            <p:nvPr/>
          </p:nvSpPr>
          <p:spPr>
            <a:xfrm>
              <a:off x="2681286" y="2869907"/>
              <a:ext cx="814387" cy="814387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5066655F-D8FA-4F52-A991-084D1D8DB12A}"/>
                </a:ext>
              </a:extLst>
            </p:cNvPr>
            <p:cNvSpPr/>
            <p:nvPr/>
          </p:nvSpPr>
          <p:spPr>
            <a:xfrm>
              <a:off x="2657474" y="3752851"/>
              <a:ext cx="866775" cy="122872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9C10BE-9D93-4A26-BA9D-B34CF45418F6}"/>
                </a:ext>
              </a:extLst>
            </p:cNvPr>
            <p:cNvSpPr/>
            <p:nvPr/>
          </p:nvSpPr>
          <p:spPr>
            <a:xfrm>
              <a:off x="2276475" y="3895725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FB9501-03BB-4D18-BA27-EAF661E5A741}"/>
                </a:ext>
              </a:extLst>
            </p:cNvPr>
            <p:cNvSpPr/>
            <p:nvPr/>
          </p:nvSpPr>
          <p:spPr>
            <a:xfrm rot="14680154">
              <a:off x="3908728" y="3039074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A550F9-282A-45B2-953A-BBEE501493FF}"/>
                </a:ext>
              </a:extLst>
            </p:cNvPr>
            <p:cNvSpPr/>
            <p:nvPr/>
          </p:nvSpPr>
          <p:spPr>
            <a:xfrm>
              <a:off x="3219449" y="5086350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041B28-DC32-4279-B694-D36A65366FEF}"/>
                </a:ext>
              </a:extLst>
            </p:cNvPr>
            <p:cNvSpPr/>
            <p:nvPr/>
          </p:nvSpPr>
          <p:spPr>
            <a:xfrm>
              <a:off x="2657474" y="5086350"/>
              <a:ext cx="304800" cy="1085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8BEC7804-57DA-479A-8221-6880012DC6EB}"/>
                </a:ext>
              </a:extLst>
            </p:cNvPr>
            <p:cNvSpPr/>
            <p:nvPr/>
          </p:nvSpPr>
          <p:spPr>
            <a:xfrm>
              <a:off x="1038225" y="2276475"/>
              <a:ext cx="1390650" cy="952500"/>
            </a:xfrm>
            <a:prstGeom prst="wedgeEllipseCallout">
              <a:avLst>
                <a:gd name="adj1" fmla="val 47660"/>
                <a:gd name="adj2" fmla="val 6250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1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EF15-D948-4DB1-9005-42A6791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ポスターを使って何をしたいのか？</a:t>
            </a:r>
            <a:endParaRPr 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0BFB-7DF8-446D-8624-981ABF5C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3390"/>
            <a:ext cx="9787632" cy="24413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研究活動などを行うと色々なことが分かります</a:t>
            </a:r>
          </a:p>
          <a:p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しかし．．．本人だけが、知って、分かっているだけでは意味がありません</a:t>
            </a:r>
          </a:p>
          <a:p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他の人に分かりやすく伝える必要があります</a:t>
            </a:r>
            <a:endParaRPr lang="en-US" altLang="ja-JP" sz="2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→その一つの手段がポスター発表です</a:t>
            </a:r>
            <a:endParaRPr lang="ja-JP" altLang="en-US" sz="2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A49F-1DB4-44BB-9796-7AE3633A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28508-E4B0-4ADA-B1AD-80666B04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1" y="4194358"/>
            <a:ext cx="1877134" cy="244136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A2FC383-8577-43ED-A1F8-0D2EE46B2E3C}"/>
              </a:ext>
            </a:extLst>
          </p:cNvPr>
          <p:cNvSpPr/>
          <p:nvPr/>
        </p:nvSpPr>
        <p:spPr>
          <a:xfrm>
            <a:off x="5104803" y="5011103"/>
            <a:ext cx="773163" cy="674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A390B4-153F-4B08-B6AC-FAC0260A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6" y="3945429"/>
            <a:ext cx="3072321" cy="28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20A8-7B59-48BE-B57B-956DCA16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ポスター発表で重要なこと</a:t>
            </a:r>
            <a:endParaRPr 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D09D-5BA5-49CD-8328-717B2CE0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85" y="1652953"/>
            <a:ext cx="10770577" cy="505971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</a:t>
            </a:r>
            <a:r>
              <a:rPr lang="ja-JP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何</a:t>
            </a:r>
            <a:r>
              <a:rPr lang="ja-JP" altLang="en-US" sz="32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」を伝えたいのか？</a:t>
            </a:r>
            <a:endParaRPr lang="en-US" altLang="ja-JP" sz="3200" u="sng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</a:t>
            </a:r>
            <a:r>
              <a:rPr lang="ja-JP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誰</a:t>
            </a:r>
            <a:r>
              <a:rPr lang="ja-JP" altLang="en-US" sz="3200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」に伝えたいのか？</a:t>
            </a:r>
            <a:endParaRPr lang="en-US" altLang="ja-JP" sz="3200" u="sng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テーマ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」は合っているのか？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どれくらいの「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時間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」を使えるのか？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どれくらいの「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場所</a:t>
            </a:r>
            <a:r>
              <a:rPr lang="en-US" altLang="ja-JP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スペース</a:t>
            </a:r>
            <a:r>
              <a:rPr lang="en-US" altLang="ja-JP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」を使えるのか？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「</a:t>
            </a:r>
            <a:r>
              <a:rPr lang="ja-JP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相手</a:t>
            </a:r>
            <a:r>
              <a:rPr lang="ja-JP" altLang="en-US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」はどれくらいの興味を持ってくれているのか？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CDB1F-532D-46B6-8A82-EB310818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5941AD-A8C9-47C0-85D5-DF1B845724C7}"/>
              </a:ext>
            </a:extLst>
          </p:cNvPr>
          <p:cNvGrpSpPr/>
          <p:nvPr/>
        </p:nvGrpSpPr>
        <p:grpSpPr>
          <a:xfrm>
            <a:off x="6096000" y="1547446"/>
            <a:ext cx="5416062" cy="1248508"/>
            <a:chOff x="6096000" y="1547446"/>
            <a:chExt cx="5416062" cy="1248508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1B24588F-87CB-4EF2-8E40-BCEB4A252D8D}"/>
                </a:ext>
              </a:extLst>
            </p:cNvPr>
            <p:cNvSpPr/>
            <p:nvPr/>
          </p:nvSpPr>
          <p:spPr>
            <a:xfrm>
              <a:off x="6096000" y="1547446"/>
              <a:ext cx="401515" cy="1248508"/>
            </a:xfrm>
            <a:prstGeom prst="rightBrac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E2D03-B273-47FB-90E2-EFF85A0921AA}"/>
                </a:ext>
              </a:extLst>
            </p:cNvPr>
            <p:cNvSpPr txBox="1"/>
            <p:nvPr/>
          </p:nvSpPr>
          <p:spPr>
            <a:xfrm>
              <a:off x="6594231" y="1890346"/>
              <a:ext cx="4917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発表でもっとも重要！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D3A4E8-7C7B-42A8-9691-CA36154BC5DA}"/>
              </a:ext>
            </a:extLst>
          </p:cNvPr>
          <p:cNvGrpSpPr/>
          <p:nvPr/>
        </p:nvGrpSpPr>
        <p:grpSpPr>
          <a:xfrm>
            <a:off x="7675700" y="2788496"/>
            <a:ext cx="4189518" cy="2327793"/>
            <a:chOff x="8219853" y="2536677"/>
            <a:chExt cx="3825609" cy="21255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63474FC-13F7-4DD9-87C7-44DB11548DDB}"/>
                </a:ext>
              </a:extLst>
            </p:cNvPr>
            <p:cNvGrpSpPr/>
            <p:nvPr/>
          </p:nvGrpSpPr>
          <p:grpSpPr>
            <a:xfrm>
              <a:off x="9911727" y="2536677"/>
              <a:ext cx="2133735" cy="1248508"/>
              <a:chOff x="9911727" y="2536677"/>
              <a:chExt cx="2133735" cy="124850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C2FB73-5F46-4527-9970-986BCAE554D2}"/>
                  </a:ext>
                </a:extLst>
              </p:cNvPr>
              <p:cNvSpPr/>
              <p:nvPr/>
            </p:nvSpPr>
            <p:spPr>
              <a:xfrm>
                <a:off x="9911727" y="2536677"/>
                <a:ext cx="2133735" cy="12485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83D693-D39B-4054-9B4D-368D286458BC}"/>
                  </a:ext>
                </a:extLst>
              </p:cNvPr>
              <p:cNvSpPr/>
              <p:nvPr/>
            </p:nvSpPr>
            <p:spPr>
              <a:xfrm>
                <a:off x="10009538" y="2710249"/>
                <a:ext cx="1905135" cy="964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グループ化 65">
                <a:extLst>
                  <a:ext uri="{FF2B5EF4-FFF2-40B4-BE49-F238E27FC236}">
                    <a16:creationId xmlns:a16="http://schemas.microsoft.com/office/drawing/2014/main" id="{D0F2BA76-388A-4209-903D-C5B2EED373C6}"/>
                  </a:ext>
                </a:extLst>
              </p:cNvPr>
              <p:cNvGrpSpPr/>
              <p:nvPr/>
            </p:nvGrpSpPr>
            <p:grpSpPr>
              <a:xfrm>
                <a:off x="10270882" y="3018294"/>
                <a:ext cx="1493371" cy="560014"/>
                <a:chOff x="4860032" y="3861048"/>
                <a:chExt cx="3767403" cy="1412776"/>
              </a:xfrm>
            </p:grpSpPr>
            <p:sp>
              <p:nvSpPr>
                <p:cNvPr id="18" name="フリーフォーム 39">
                  <a:extLst>
                    <a:ext uri="{FF2B5EF4-FFF2-40B4-BE49-F238E27FC236}">
                      <a16:creationId xmlns:a16="http://schemas.microsoft.com/office/drawing/2014/main" id="{E368C984-7BDA-47D3-934D-68ECDEED95B3}"/>
                    </a:ext>
                  </a:extLst>
                </p:cNvPr>
                <p:cNvSpPr/>
                <p:nvPr/>
              </p:nvSpPr>
              <p:spPr>
                <a:xfrm flipH="1">
                  <a:off x="7809373" y="4143721"/>
                  <a:ext cx="818062" cy="767650"/>
                </a:xfrm>
                <a:custGeom>
                  <a:avLst/>
                  <a:gdLst>
                    <a:gd name="connsiteX0" fmla="*/ 1219199 w 1257299"/>
                    <a:gd name="connsiteY0" fmla="*/ 383006 h 1231232"/>
                    <a:gd name="connsiteX1" fmla="*/ 858252 w 1257299"/>
                    <a:gd name="connsiteY1" fmla="*/ 178469 h 1231232"/>
                    <a:gd name="connsiteX2" fmla="*/ 509336 w 1257299"/>
                    <a:gd name="connsiteY2" fmla="*/ 34090 h 1231232"/>
                    <a:gd name="connsiteX3" fmla="*/ 328863 w 1257299"/>
                    <a:gd name="connsiteY3" fmla="*/ 34090 h 1231232"/>
                    <a:gd name="connsiteX4" fmla="*/ 208547 w 1257299"/>
                    <a:gd name="connsiteY4" fmla="*/ 238627 h 1231232"/>
                    <a:gd name="connsiteX5" fmla="*/ 280736 w 1257299"/>
                    <a:gd name="connsiteY5" fmla="*/ 551448 h 1231232"/>
                    <a:gd name="connsiteX6" fmla="*/ 76199 w 1257299"/>
                    <a:gd name="connsiteY6" fmla="*/ 876300 h 1231232"/>
                    <a:gd name="connsiteX7" fmla="*/ 40105 w 1257299"/>
                    <a:gd name="connsiteY7" fmla="*/ 1080837 h 1231232"/>
                    <a:gd name="connsiteX8" fmla="*/ 316831 w 1257299"/>
                    <a:gd name="connsiteY8" fmla="*/ 1213185 h 1231232"/>
                    <a:gd name="connsiteX9" fmla="*/ 918410 w 1257299"/>
                    <a:gd name="connsiteY9" fmla="*/ 1189121 h 1231232"/>
                    <a:gd name="connsiteX10" fmla="*/ 1122947 w 1257299"/>
                    <a:gd name="connsiteY10" fmla="*/ 1128963 h 1231232"/>
                    <a:gd name="connsiteX11" fmla="*/ 954505 w 1257299"/>
                    <a:gd name="connsiteY11" fmla="*/ 960521 h 1231232"/>
                    <a:gd name="connsiteX12" fmla="*/ 918410 w 1257299"/>
                    <a:gd name="connsiteY12" fmla="*/ 743953 h 1231232"/>
                    <a:gd name="connsiteX13" fmla="*/ 978568 w 1257299"/>
                    <a:gd name="connsiteY13" fmla="*/ 527385 h 1231232"/>
                    <a:gd name="connsiteX14" fmla="*/ 1086852 w 1257299"/>
                    <a:gd name="connsiteY14" fmla="*/ 395037 h 1231232"/>
                    <a:gd name="connsiteX15" fmla="*/ 1219199 w 1257299"/>
                    <a:gd name="connsiteY15" fmla="*/ 383006 h 1231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57299" h="1231232">
                      <a:moveTo>
                        <a:pt x="1219199" y="383006"/>
                      </a:moveTo>
                      <a:cubicBezTo>
                        <a:pt x="1181099" y="346911"/>
                        <a:pt x="976563" y="236622"/>
                        <a:pt x="858252" y="178469"/>
                      </a:cubicBezTo>
                      <a:cubicBezTo>
                        <a:pt x="739941" y="120316"/>
                        <a:pt x="597567" y="58153"/>
                        <a:pt x="509336" y="34090"/>
                      </a:cubicBezTo>
                      <a:cubicBezTo>
                        <a:pt x="421104" y="10027"/>
                        <a:pt x="378995" y="0"/>
                        <a:pt x="328863" y="34090"/>
                      </a:cubicBezTo>
                      <a:cubicBezTo>
                        <a:pt x="278731" y="68180"/>
                        <a:pt x="216568" y="152401"/>
                        <a:pt x="208547" y="238627"/>
                      </a:cubicBezTo>
                      <a:cubicBezTo>
                        <a:pt x="200526" y="324853"/>
                        <a:pt x="302794" y="445169"/>
                        <a:pt x="280736" y="551448"/>
                      </a:cubicBezTo>
                      <a:cubicBezTo>
                        <a:pt x="258678" y="657727"/>
                        <a:pt x="116304" y="788069"/>
                        <a:pt x="76199" y="876300"/>
                      </a:cubicBezTo>
                      <a:cubicBezTo>
                        <a:pt x="36094" y="964532"/>
                        <a:pt x="0" y="1024690"/>
                        <a:pt x="40105" y="1080837"/>
                      </a:cubicBezTo>
                      <a:cubicBezTo>
                        <a:pt x="80210" y="1136984"/>
                        <a:pt x="170447" y="1195138"/>
                        <a:pt x="316831" y="1213185"/>
                      </a:cubicBezTo>
                      <a:cubicBezTo>
                        <a:pt x="463215" y="1231232"/>
                        <a:pt x="784057" y="1203158"/>
                        <a:pt x="918410" y="1189121"/>
                      </a:cubicBezTo>
                      <a:cubicBezTo>
                        <a:pt x="1052763" y="1175084"/>
                        <a:pt x="1116931" y="1167063"/>
                        <a:pt x="1122947" y="1128963"/>
                      </a:cubicBezTo>
                      <a:cubicBezTo>
                        <a:pt x="1128963" y="1090863"/>
                        <a:pt x="988594" y="1024689"/>
                        <a:pt x="954505" y="960521"/>
                      </a:cubicBezTo>
                      <a:cubicBezTo>
                        <a:pt x="920416" y="896353"/>
                        <a:pt x="914400" y="816142"/>
                        <a:pt x="918410" y="743953"/>
                      </a:cubicBezTo>
                      <a:cubicBezTo>
                        <a:pt x="922420" y="671764"/>
                        <a:pt x="950494" y="585538"/>
                        <a:pt x="978568" y="527385"/>
                      </a:cubicBezTo>
                      <a:cubicBezTo>
                        <a:pt x="1006642" y="469232"/>
                        <a:pt x="1050757" y="419100"/>
                        <a:pt x="1086852" y="395037"/>
                      </a:cubicBezTo>
                      <a:cubicBezTo>
                        <a:pt x="1122947" y="370974"/>
                        <a:pt x="1257299" y="419101"/>
                        <a:pt x="1219199" y="3830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40">
                  <a:extLst>
                    <a:ext uri="{FF2B5EF4-FFF2-40B4-BE49-F238E27FC236}">
                      <a16:creationId xmlns:a16="http://schemas.microsoft.com/office/drawing/2014/main" id="{E66FB419-3D9F-410F-9D35-2BA470AA1C5C}"/>
                    </a:ext>
                  </a:extLst>
                </p:cNvPr>
                <p:cNvSpPr/>
                <p:nvPr/>
              </p:nvSpPr>
              <p:spPr>
                <a:xfrm flipH="1">
                  <a:off x="4872308" y="4106096"/>
                  <a:ext cx="3222670" cy="1150225"/>
                </a:xfrm>
                <a:custGeom>
                  <a:avLst/>
                  <a:gdLst>
                    <a:gd name="connsiteX0" fmla="*/ 4850732 w 4953000"/>
                    <a:gd name="connsiteY0" fmla="*/ 896353 h 1844842"/>
                    <a:gd name="connsiteX1" fmla="*/ 4297279 w 4953000"/>
                    <a:gd name="connsiteY1" fmla="*/ 475248 h 1844842"/>
                    <a:gd name="connsiteX2" fmla="*/ 3515226 w 4953000"/>
                    <a:gd name="connsiteY2" fmla="*/ 102269 h 1844842"/>
                    <a:gd name="connsiteX3" fmla="*/ 2985837 w 4953000"/>
                    <a:gd name="connsiteY3" fmla="*/ 6016 h 1844842"/>
                    <a:gd name="connsiteX4" fmla="*/ 2239879 w 4953000"/>
                    <a:gd name="connsiteY4" fmla="*/ 66174 h 1844842"/>
                    <a:gd name="connsiteX5" fmla="*/ 1361574 w 4953000"/>
                    <a:gd name="connsiteY5" fmla="*/ 258679 h 1844842"/>
                    <a:gd name="connsiteX6" fmla="*/ 976563 w 4953000"/>
                    <a:gd name="connsiteY6" fmla="*/ 391027 h 1844842"/>
                    <a:gd name="connsiteX7" fmla="*/ 723900 w 4953000"/>
                    <a:gd name="connsiteY7" fmla="*/ 475248 h 1844842"/>
                    <a:gd name="connsiteX8" fmla="*/ 447174 w 4953000"/>
                    <a:gd name="connsiteY8" fmla="*/ 463216 h 1844842"/>
                    <a:gd name="connsiteX9" fmla="*/ 278732 w 4953000"/>
                    <a:gd name="connsiteY9" fmla="*/ 403058 h 1844842"/>
                    <a:gd name="connsiteX10" fmla="*/ 158416 w 4953000"/>
                    <a:gd name="connsiteY10" fmla="*/ 547437 h 1844842"/>
                    <a:gd name="connsiteX11" fmla="*/ 26068 w 4953000"/>
                    <a:gd name="connsiteY11" fmla="*/ 715879 h 1844842"/>
                    <a:gd name="connsiteX12" fmla="*/ 38100 w 4953000"/>
                    <a:gd name="connsiteY12" fmla="*/ 1028700 h 1844842"/>
                    <a:gd name="connsiteX13" fmla="*/ 254668 w 4953000"/>
                    <a:gd name="connsiteY13" fmla="*/ 1221206 h 1844842"/>
                    <a:gd name="connsiteX14" fmla="*/ 627647 w 4953000"/>
                    <a:gd name="connsiteY14" fmla="*/ 1233237 h 1844842"/>
                    <a:gd name="connsiteX15" fmla="*/ 928437 w 4953000"/>
                    <a:gd name="connsiteY15" fmla="*/ 1377616 h 1844842"/>
                    <a:gd name="connsiteX16" fmla="*/ 1157037 w 4953000"/>
                    <a:gd name="connsiteY16" fmla="*/ 1546058 h 1844842"/>
                    <a:gd name="connsiteX17" fmla="*/ 1854868 w 4953000"/>
                    <a:gd name="connsiteY17" fmla="*/ 1798721 h 1844842"/>
                    <a:gd name="connsiteX18" fmla="*/ 2889584 w 4953000"/>
                    <a:gd name="connsiteY18" fmla="*/ 1822784 h 1844842"/>
                    <a:gd name="connsiteX19" fmla="*/ 3695700 w 4953000"/>
                    <a:gd name="connsiteY19" fmla="*/ 1714500 h 1844842"/>
                    <a:gd name="connsiteX20" fmla="*/ 4176963 w 4953000"/>
                    <a:gd name="connsiteY20" fmla="*/ 1509963 h 1844842"/>
                    <a:gd name="connsiteX21" fmla="*/ 4778542 w 4953000"/>
                    <a:gd name="connsiteY21" fmla="*/ 1233237 h 1844842"/>
                    <a:gd name="connsiteX22" fmla="*/ 4910889 w 4953000"/>
                    <a:gd name="connsiteY22" fmla="*/ 1016669 h 1844842"/>
                    <a:gd name="connsiteX23" fmla="*/ 4850732 w 4953000"/>
                    <a:gd name="connsiteY23" fmla="*/ 896353 h 1844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953000" h="1844842">
                      <a:moveTo>
                        <a:pt x="4850732" y="896353"/>
                      </a:moveTo>
                      <a:cubicBezTo>
                        <a:pt x="4748464" y="806116"/>
                        <a:pt x="4519863" y="607595"/>
                        <a:pt x="4297279" y="475248"/>
                      </a:cubicBezTo>
                      <a:cubicBezTo>
                        <a:pt x="4074695" y="342901"/>
                        <a:pt x="3733800" y="180474"/>
                        <a:pt x="3515226" y="102269"/>
                      </a:cubicBezTo>
                      <a:cubicBezTo>
                        <a:pt x="3296652" y="24064"/>
                        <a:pt x="3198395" y="12032"/>
                        <a:pt x="2985837" y="6016"/>
                      </a:cubicBezTo>
                      <a:cubicBezTo>
                        <a:pt x="2773279" y="0"/>
                        <a:pt x="2510589" y="24064"/>
                        <a:pt x="2239879" y="66174"/>
                      </a:cubicBezTo>
                      <a:cubicBezTo>
                        <a:pt x="1969169" y="108284"/>
                        <a:pt x="1572127" y="204537"/>
                        <a:pt x="1361574" y="258679"/>
                      </a:cubicBezTo>
                      <a:cubicBezTo>
                        <a:pt x="1151021" y="312821"/>
                        <a:pt x="976563" y="391027"/>
                        <a:pt x="976563" y="391027"/>
                      </a:cubicBezTo>
                      <a:cubicBezTo>
                        <a:pt x="870284" y="427122"/>
                        <a:pt x="812131" y="463217"/>
                        <a:pt x="723900" y="475248"/>
                      </a:cubicBezTo>
                      <a:cubicBezTo>
                        <a:pt x="635669" y="487279"/>
                        <a:pt x="521369" y="475248"/>
                        <a:pt x="447174" y="463216"/>
                      </a:cubicBezTo>
                      <a:cubicBezTo>
                        <a:pt x="372979" y="451184"/>
                        <a:pt x="326858" y="389021"/>
                        <a:pt x="278732" y="403058"/>
                      </a:cubicBezTo>
                      <a:cubicBezTo>
                        <a:pt x="230606" y="417095"/>
                        <a:pt x="200527" y="495300"/>
                        <a:pt x="158416" y="547437"/>
                      </a:cubicBezTo>
                      <a:cubicBezTo>
                        <a:pt x="116305" y="599574"/>
                        <a:pt x="46121" y="635669"/>
                        <a:pt x="26068" y="715879"/>
                      </a:cubicBezTo>
                      <a:cubicBezTo>
                        <a:pt x="6015" y="796090"/>
                        <a:pt x="0" y="944479"/>
                        <a:pt x="38100" y="1028700"/>
                      </a:cubicBezTo>
                      <a:cubicBezTo>
                        <a:pt x="76200" y="1112921"/>
                        <a:pt x="156410" y="1187117"/>
                        <a:pt x="254668" y="1221206"/>
                      </a:cubicBezTo>
                      <a:cubicBezTo>
                        <a:pt x="352926" y="1255295"/>
                        <a:pt x="515352" y="1207169"/>
                        <a:pt x="627647" y="1233237"/>
                      </a:cubicBezTo>
                      <a:cubicBezTo>
                        <a:pt x="739942" y="1259305"/>
                        <a:pt x="840205" y="1325479"/>
                        <a:pt x="928437" y="1377616"/>
                      </a:cubicBezTo>
                      <a:cubicBezTo>
                        <a:pt x="1016669" y="1429753"/>
                        <a:pt x="1002632" y="1475874"/>
                        <a:pt x="1157037" y="1546058"/>
                      </a:cubicBezTo>
                      <a:cubicBezTo>
                        <a:pt x="1311442" y="1616242"/>
                        <a:pt x="1566110" y="1752600"/>
                        <a:pt x="1854868" y="1798721"/>
                      </a:cubicBezTo>
                      <a:cubicBezTo>
                        <a:pt x="2143626" y="1844842"/>
                        <a:pt x="2582779" y="1836821"/>
                        <a:pt x="2889584" y="1822784"/>
                      </a:cubicBezTo>
                      <a:cubicBezTo>
                        <a:pt x="3196389" y="1808747"/>
                        <a:pt x="3481137" y="1766637"/>
                        <a:pt x="3695700" y="1714500"/>
                      </a:cubicBezTo>
                      <a:cubicBezTo>
                        <a:pt x="3910263" y="1662363"/>
                        <a:pt x="3996489" y="1590173"/>
                        <a:pt x="4176963" y="1509963"/>
                      </a:cubicBezTo>
                      <a:cubicBezTo>
                        <a:pt x="4357437" y="1429753"/>
                        <a:pt x="4656221" y="1315453"/>
                        <a:pt x="4778542" y="1233237"/>
                      </a:cubicBezTo>
                      <a:cubicBezTo>
                        <a:pt x="4900863" y="1151021"/>
                        <a:pt x="4898857" y="1072816"/>
                        <a:pt x="4910889" y="1016669"/>
                      </a:cubicBezTo>
                      <a:cubicBezTo>
                        <a:pt x="4922921" y="960522"/>
                        <a:pt x="4953000" y="986590"/>
                        <a:pt x="4850732" y="8963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3000">
                      <a:schemeClr val="tx2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41">
                  <a:extLst>
                    <a:ext uri="{FF2B5EF4-FFF2-40B4-BE49-F238E27FC236}">
                      <a16:creationId xmlns:a16="http://schemas.microsoft.com/office/drawing/2014/main" id="{BF8BB96B-DA4A-49F7-8845-AFA6E5B40F5D}"/>
                    </a:ext>
                  </a:extLst>
                </p:cNvPr>
                <p:cNvSpPr/>
                <p:nvPr/>
              </p:nvSpPr>
              <p:spPr>
                <a:xfrm flipH="1">
                  <a:off x="6256621" y="3861048"/>
                  <a:ext cx="1386922" cy="558859"/>
                </a:xfrm>
                <a:custGeom>
                  <a:avLst/>
                  <a:gdLst>
                    <a:gd name="connsiteX0" fmla="*/ 2087479 w 2131595"/>
                    <a:gd name="connsiteY0" fmla="*/ 399047 h 896352"/>
                    <a:gd name="connsiteX1" fmla="*/ 1714500 w 2131595"/>
                    <a:gd name="connsiteY1" fmla="*/ 50131 h 896352"/>
                    <a:gd name="connsiteX2" fmla="*/ 1401679 w 2131595"/>
                    <a:gd name="connsiteY2" fmla="*/ 98258 h 896352"/>
                    <a:gd name="connsiteX3" fmla="*/ 956511 w 2131595"/>
                    <a:gd name="connsiteY3" fmla="*/ 399047 h 896352"/>
                    <a:gd name="connsiteX4" fmla="*/ 354932 w 2131595"/>
                    <a:gd name="connsiteY4" fmla="*/ 615615 h 896352"/>
                    <a:gd name="connsiteX5" fmla="*/ 42111 w 2131595"/>
                    <a:gd name="connsiteY5" fmla="*/ 856247 h 896352"/>
                    <a:gd name="connsiteX6" fmla="*/ 102268 w 2131595"/>
                    <a:gd name="connsiteY6" fmla="*/ 856247 h 896352"/>
                    <a:gd name="connsiteX7" fmla="*/ 643689 w 2131595"/>
                    <a:gd name="connsiteY7" fmla="*/ 651710 h 896352"/>
                    <a:gd name="connsiteX8" fmla="*/ 1473868 w 2131595"/>
                    <a:gd name="connsiteY8" fmla="*/ 471237 h 896352"/>
                    <a:gd name="connsiteX9" fmla="*/ 1979195 w 2131595"/>
                    <a:gd name="connsiteY9" fmla="*/ 411079 h 896352"/>
                    <a:gd name="connsiteX10" fmla="*/ 2087479 w 2131595"/>
                    <a:gd name="connsiteY10" fmla="*/ 399047 h 89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31595" h="896352">
                      <a:moveTo>
                        <a:pt x="2087479" y="399047"/>
                      </a:moveTo>
                      <a:cubicBezTo>
                        <a:pt x="2043363" y="338889"/>
                        <a:pt x="1828800" y="100263"/>
                        <a:pt x="1714500" y="50131"/>
                      </a:cubicBezTo>
                      <a:cubicBezTo>
                        <a:pt x="1600200" y="0"/>
                        <a:pt x="1528010" y="40105"/>
                        <a:pt x="1401679" y="98258"/>
                      </a:cubicBezTo>
                      <a:cubicBezTo>
                        <a:pt x="1275348" y="156411"/>
                        <a:pt x="1130969" y="312821"/>
                        <a:pt x="956511" y="399047"/>
                      </a:cubicBezTo>
                      <a:cubicBezTo>
                        <a:pt x="782053" y="485273"/>
                        <a:pt x="507332" y="539415"/>
                        <a:pt x="354932" y="615615"/>
                      </a:cubicBezTo>
                      <a:cubicBezTo>
                        <a:pt x="202532" y="691815"/>
                        <a:pt x="84222" y="816142"/>
                        <a:pt x="42111" y="856247"/>
                      </a:cubicBezTo>
                      <a:cubicBezTo>
                        <a:pt x="0" y="896352"/>
                        <a:pt x="2005" y="890336"/>
                        <a:pt x="102268" y="856247"/>
                      </a:cubicBezTo>
                      <a:cubicBezTo>
                        <a:pt x="202531" y="822158"/>
                        <a:pt x="415089" y="715878"/>
                        <a:pt x="643689" y="651710"/>
                      </a:cubicBezTo>
                      <a:cubicBezTo>
                        <a:pt x="872289" y="587542"/>
                        <a:pt x="1251284" y="511342"/>
                        <a:pt x="1473868" y="471237"/>
                      </a:cubicBezTo>
                      <a:cubicBezTo>
                        <a:pt x="1696452" y="431132"/>
                        <a:pt x="1876927" y="425116"/>
                        <a:pt x="1979195" y="411079"/>
                      </a:cubicBezTo>
                      <a:cubicBezTo>
                        <a:pt x="2081464" y="397042"/>
                        <a:pt x="2131595" y="459205"/>
                        <a:pt x="2087479" y="39904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42">
                  <a:extLst>
                    <a:ext uri="{FF2B5EF4-FFF2-40B4-BE49-F238E27FC236}">
                      <a16:creationId xmlns:a16="http://schemas.microsoft.com/office/drawing/2014/main" id="{47E17F4F-F2D0-449F-98F3-5B54F9478E28}"/>
                    </a:ext>
                  </a:extLst>
                </p:cNvPr>
                <p:cNvSpPr/>
                <p:nvPr/>
              </p:nvSpPr>
              <p:spPr>
                <a:xfrm flipH="1">
                  <a:off x="7369551" y="4871245"/>
                  <a:ext cx="454044" cy="208791"/>
                </a:xfrm>
                <a:custGeom>
                  <a:avLst/>
                  <a:gdLst>
                    <a:gd name="connsiteX0" fmla="*/ 186490 w 697832"/>
                    <a:gd name="connsiteY0" fmla="*/ 6016 h 334880"/>
                    <a:gd name="connsiteX1" fmla="*/ 294774 w 697832"/>
                    <a:gd name="connsiteY1" fmla="*/ 66174 h 334880"/>
                    <a:gd name="connsiteX2" fmla="*/ 126332 w 697832"/>
                    <a:gd name="connsiteY2" fmla="*/ 162427 h 334880"/>
                    <a:gd name="connsiteX3" fmla="*/ 66174 w 697832"/>
                    <a:gd name="connsiteY3" fmla="*/ 306806 h 334880"/>
                    <a:gd name="connsiteX4" fmla="*/ 523374 w 697832"/>
                    <a:gd name="connsiteY4" fmla="*/ 330869 h 334880"/>
                    <a:gd name="connsiteX5" fmla="*/ 691816 w 697832"/>
                    <a:gd name="connsiteY5" fmla="*/ 294774 h 334880"/>
                    <a:gd name="connsiteX6" fmla="*/ 487280 w 697832"/>
                    <a:gd name="connsiteY6" fmla="*/ 150395 h 334880"/>
                    <a:gd name="connsiteX7" fmla="*/ 378995 w 697832"/>
                    <a:gd name="connsiteY7" fmla="*/ 30079 h 334880"/>
                    <a:gd name="connsiteX8" fmla="*/ 186490 w 697832"/>
                    <a:gd name="connsiteY8" fmla="*/ 6016 h 33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7832" h="334880">
                      <a:moveTo>
                        <a:pt x="186490" y="6016"/>
                      </a:moveTo>
                      <a:cubicBezTo>
                        <a:pt x="172453" y="12032"/>
                        <a:pt x="304800" y="40106"/>
                        <a:pt x="294774" y="66174"/>
                      </a:cubicBezTo>
                      <a:cubicBezTo>
                        <a:pt x="284748" y="92243"/>
                        <a:pt x="164432" y="122322"/>
                        <a:pt x="126332" y="162427"/>
                      </a:cubicBezTo>
                      <a:cubicBezTo>
                        <a:pt x="88232" y="202532"/>
                        <a:pt x="0" y="278732"/>
                        <a:pt x="66174" y="306806"/>
                      </a:cubicBezTo>
                      <a:cubicBezTo>
                        <a:pt x="132348" y="334880"/>
                        <a:pt x="419100" y="332874"/>
                        <a:pt x="523374" y="330869"/>
                      </a:cubicBezTo>
                      <a:cubicBezTo>
                        <a:pt x="627648" y="328864"/>
                        <a:pt x="697832" y="324853"/>
                        <a:pt x="691816" y="294774"/>
                      </a:cubicBezTo>
                      <a:cubicBezTo>
                        <a:pt x="685800" y="264695"/>
                        <a:pt x="539417" y="194511"/>
                        <a:pt x="487280" y="150395"/>
                      </a:cubicBezTo>
                      <a:cubicBezTo>
                        <a:pt x="435143" y="106279"/>
                        <a:pt x="431132" y="56147"/>
                        <a:pt x="378995" y="30079"/>
                      </a:cubicBezTo>
                      <a:cubicBezTo>
                        <a:pt x="326858" y="4011"/>
                        <a:pt x="200527" y="0"/>
                        <a:pt x="186490" y="601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43">
                  <a:extLst>
                    <a:ext uri="{FF2B5EF4-FFF2-40B4-BE49-F238E27FC236}">
                      <a16:creationId xmlns:a16="http://schemas.microsoft.com/office/drawing/2014/main" id="{65066437-8016-43D3-B31F-E3F4D2A2C8AB}"/>
                    </a:ext>
                  </a:extLst>
                </p:cNvPr>
                <p:cNvSpPr/>
                <p:nvPr/>
              </p:nvSpPr>
              <p:spPr>
                <a:xfrm flipH="1">
                  <a:off x="6496690" y="5111292"/>
                  <a:ext cx="485358" cy="162532"/>
                </a:xfrm>
                <a:custGeom>
                  <a:avLst/>
                  <a:gdLst>
                    <a:gd name="connsiteX0" fmla="*/ 733926 w 745958"/>
                    <a:gd name="connsiteY0" fmla="*/ 54142 h 260684"/>
                    <a:gd name="connsiteX1" fmla="*/ 433136 w 745958"/>
                    <a:gd name="connsiteY1" fmla="*/ 6016 h 260684"/>
                    <a:gd name="connsiteX2" fmla="*/ 12031 w 745958"/>
                    <a:gd name="connsiteY2" fmla="*/ 90237 h 260684"/>
                    <a:gd name="connsiteX3" fmla="*/ 360947 w 745958"/>
                    <a:gd name="connsiteY3" fmla="*/ 258679 h 260684"/>
                    <a:gd name="connsiteX4" fmla="*/ 733926 w 745958"/>
                    <a:gd name="connsiteY4" fmla="*/ 54142 h 260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958" h="260684">
                      <a:moveTo>
                        <a:pt x="733926" y="54142"/>
                      </a:moveTo>
                      <a:cubicBezTo>
                        <a:pt x="745958" y="12032"/>
                        <a:pt x="553452" y="0"/>
                        <a:pt x="433136" y="6016"/>
                      </a:cubicBezTo>
                      <a:cubicBezTo>
                        <a:pt x="312820" y="12032"/>
                        <a:pt x="24063" y="48127"/>
                        <a:pt x="12031" y="90237"/>
                      </a:cubicBezTo>
                      <a:cubicBezTo>
                        <a:pt x="0" y="132348"/>
                        <a:pt x="234616" y="260684"/>
                        <a:pt x="360947" y="258679"/>
                      </a:cubicBezTo>
                      <a:cubicBezTo>
                        <a:pt x="487278" y="256674"/>
                        <a:pt x="721895" y="96253"/>
                        <a:pt x="733926" y="541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円/楕円 44">
                  <a:extLst>
                    <a:ext uri="{FF2B5EF4-FFF2-40B4-BE49-F238E27FC236}">
                      <a16:creationId xmlns:a16="http://schemas.microsoft.com/office/drawing/2014/main" id="{462BC5B0-A200-4A67-AEBE-641871F9145C}"/>
                    </a:ext>
                  </a:extLst>
                </p:cNvPr>
                <p:cNvSpPr/>
                <p:nvPr/>
              </p:nvSpPr>
              <p:spPr>
                <a:xfrm flipH="1">
                  <a:off x="5091957" y="4529815"/>
                  <a:ext cx="187408" cy="17958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45">
                  <a:extLst>
                    <a:ext uri="{FF2B5EF4-FFF2-40B4-BE49-F238E27FC236}">
                      <a16:creationId xmlns:a16="http://schemas.microsoft.com/office/drawing/2014/main" id="{4549C1F0-95BB-4D85-982D-B43D1165D331}"/>
                    </a:ext>
                  </a:extLst>
                </p:cNvPr>
                <p:cNvSpPr/>
                <p:nvPr/>
              </p:nvSpPr>
              <p:spPr>
                <a:xfrm rot="1504448" flipH="1">
                  <a:off x="4860032" y="4762757"/>
                  <a:ext cx="281112" cy="78961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46">
                  <a:extLst>
                    <a:ext uri="{FF2B5EF4-FFF2-40B4-BE49-F238E27FC236}">
                      <a16:creationId xmlns:a16="http://schemas.microsoft.com/office/drawing/2014/main" id="{9F065930-FF8A-4A49-9EB8-3840AEEF02E7}"/>
                    </a:ext>
                  </a:extLst>
                </p:cNvPr>
                <p:cNvSpPr/>
                <p:nvPr/>
              </p:nvSpPr>
              <p:spPr>
                <a:xfrm flipH="1">
                  <a:off x="5541632" y="4432410"/>
                  <a:ext cx="220499" cy="495097"/>
                </a:xfrm>
                <a:custGeom>
                  <a:avLst/>
                  <a:gdLst>
                    <a:gd name="connsiteX0" fmla="*/ 218574 w 338890"/>
                    <a:gd name="connsiteY0" fmla="*/ 0 h 794084"/>
                    <a:gd name="connsiteX1" fmla="*/ 38100 w 338890"/>
                    <a:gd name="connsiteY1" fmla="*/ 180474 h 794084"/>
                    <a:gd name="connsiteX2" fmla="*/ 50132 w 338890"/>
                    <a:gd name="connsiteY2" fmla="*/ 553453 h 794084"/>
                    <a:gd name="connsiteX3" fmla="*/ 338890 w 338890"/>
                    <a:gd name="connsiteY3" fmla="*/ 794084 h 79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890" h="794084">
                      <a:moveTo>
                        <a:pt x="218574" y="0"/>
                      </a:moveTo>
                      <a:cubicBezTo>
                        <a:pt x="142374" y="44116"/>
                        <a:pt x="66174" y="88232"/>
                        <a:pt x="38100" y="180474"/>
                      </a:cubicBezTo>
                      <a:cubicBezTo>
                        <a:pt x="10026" y="272716"/>
                        <a:pt x="0" y="451185"/>
                        <a:pt x="50132" y="553453"/>
                      </a:cubicBezTo>
                      <a:cubicBezTo>
                        <a:pt x="100264" y="655721"/>
                        <a:pt x="219577" y="724902"/>
                        <a:pt x="338890" y="79408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47">
                  <a:extLst>
                    <a:ext uri="{FF2B5EF4-FFF2-40B4-BE49-F238E27FC236}">
                      <a16:creationId xmlns:a16="http://schemas.microsoft.com/office/drawing/2014/main" id="{13E0A850-AA99-419D-989E-320D66C08166}"/>
                    </a:ext>
                  </a:extLst>
                </p:cNvPr>
                <p:cNvSpPr/>
                <p:nvPr/>
              </p:nvSpPr>
              <p:spPr>
                <a:xfrm flipH="1">
                  <a:off x="5345924" y="4619946"/>
                  <a:ext cx="78283" cy="292557"/>
                </a:xfrm>
                <a:custGeom>
                  <a:avLst/>
                  <a:gdLst>
                    <a:gd name="connsiteX0" fmla="*/ 48126 w 120315"/>
                    <a:gd name="connsiteY0" fmla="*/ 0 h 469232"/>
                    <a:gd name="connsiteX1" fmla="*/ 12031 w 120315"/>
                    <a:gd name="connsiteY1" fmla="*/ 168443 h 469232"/>
                    <a:gd name="connsiteX2" fmla="*/ 120315 w 120315"/>
                    <a:gd name="connsiteY2" fmla="*/ 469232 h 46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315" h="469232">
                      <a:moveTo>
                        <a:pt x="48126" y="0"/>
                      </a:moveTo>
                      <a:cubicBezTo>
                        <a:pt x="24063" y="45119"/>
                        <a:pt x="0" y="90238"/>
                        <a:pt x="12031" y="168443"/>
                      </a:cubicBezTo>
                      <a:cubicBezTo>
                        <a:pt x="24062" y="246648"/>
                        <a:pt x="72188" y="357940"/>
                        <a:pt x="120315" y="46923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7" name="直線コネクタ 48">
                  <a:extLst>
                    <a:ext uri="{FF2B5EF4-FFF2-40B4-BE49-F238E27FC236}">
                      <a16:creationId xmlns:a16="http://schemas.microsoft.com/office/drawing/2014/main" id="{6E20F3AD-13C7-44FB-922C-44DCFE94D988}"/>
                    </a:ext>
                  </a:extLst>
                </p:cNvPr>
                <p:cNvCxnSpPr/>
                <p:nvPr/>
              </p:nvCxnSpPr>
              <p:spPr>
                <a:xfrm rot="5400000">
                  <a:off x="6431152" y="3965685"/>
                  <a:ext cx="179583" cy="1405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49">
                  <a:extLst>
                    <a:ext uri="{FF2B5EF4-FFF2-40B4-BE49-F238E27FC236}">
                      <a16:creationId xmlns:a16="http://schemas.microsoft.com/office/drawing/2014/main" id="{37E437B0-9D20-4164-9EFC-952CD21D2420}"/>
                    </a:ext>
                  </a:extLst>
                </p:cNvPr>
                <p:cNvCxnSpPr/>
                <p:nvPr/>
              </p:nvCxnSpPr>
              <p:spPr>
                <a:xfrm rot="5400000">
                  <a:off x="6873311" y="4124776"/>
                  <a:ext cx="44896" cy="468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50">
                  <a:extLst>
                    <a:ext uri="{FF2B5EF4-FFF2-40B4-BE49-F238E27FC236}">
                      <a16:creationId xmlns:a16="http://schemas.microsoft.com/office/drawing/2014/main" id="{0058A043-99A1-4AF1-BE16-AC9F18421DFF}"/>
                    </a:ext>
                  </a:extLst>
                </p:cNvPr>
                <p:cNvCxnSpPr/>
                <p:nvPr/>
              </p:nvCxnSpPr>
              <p:spPr>
                <a:xfrm rot="5400000">
                  <a:off x="6617582" y="4056455"/>
                  <a:ext cx="134687" cy="9370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51">
                  <a:extLst>
                    <a:ext uri="{FF2B5EF4-FFF2-40B4-BE49-F238E27FC236}">
                      <a16:creationId xmlns:a16="http://schemas.microsoft.com/office/drawing/2014/main" id="{D4449872-DE47-4F27-8ABD-3514D3108951}"/>
                    </a:ext>
                  </a:extLst>
                </p:cNvPr>
                <p:cNvCxnSpPr/>
                <p:nvPr/>
              </p:nvCxnSpPr>
              <p:spPr>
                <a:xfrm rot="5400000">
                  <a:off x="7060719" y="4169672"/>
                  <a:ext cx="44896" cy="468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52">
                  <a:extLst>
                    <a:ext uri="{FF2B5EF4-FFF2-40B4-BE49-F238E27FC236}">
                      <a16:creationId xmlns:a16="http://schemas.microsoft.com/office/drawing/2014/main" id="{2770EF05-679A-4E1D-BF26-243D2D97931F}"/>
                    </a:ext>
                  </a:extLst>
                </p:cNvPr>
                <p:cNvCxnSpPr/>
                <p:nvPr/>
              </p:nvCxnSpPr>
              <p:spPr>
                <a:xfrm rot="5400000">
                  <a:off x="7273615" y="4214113"/>
                  <a:ext cx="65805" cy="6867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53">
                  <a:extLst>
                    <a:ext uri="{FF2B5EF4-FFF2-40B4-BE49-F238E27FC236}">
                      <a16:creationId xmlns:a16="http://schemas.microsoft.com/office/drawing/2014/main" id="{E32A3BA4-577E-4A67-B9F8-6D1BADAA6DF0}"/>
                    </a:ext>
                  </a:extLst>
                </p:cNvPr>
                <p:cNvCxnSpPr/>
                <p:nvPr/>
              </p:nvCxnSpPr>
              <p:spPr>
                <a:xfrm flipH="1" flipV="1">
                  <a:off x="8090485" y="4664502"/>
                  <a:ext cx="421668" cy="897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54">
                  <a:extLst>
                    <a:ext uri="{FF2B5EF4-FFF2-40B4-BE49-F238E27FC236}">
                      <a16:creationId xmlns:a16="http://schemas.microsoft.com/office/drawing/2014/main" id="{F3B6ADC3-E7B2-4970-A540-3879053A70EF}"/>
                    </a:ext>
                  </a:extLst>
                </p:cNvPr>
                <p:cNvCxnSpPr/>
                <p:nvPr/>
              </p:nvCxnSpPr>
              <p:spPr>
                <a:xfrm flipH="1">
                  <a:off x="8023219" y="4350233"/>
                  <a:ext cx="348379" cy="1421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55">
                  <a:extLst>
                    <a:ext uri="{FF2B5EF4-FFF2-40B4-BE49-F238E27FC236}">
                      <a16:creationId xmlns:a16="http://schemas.microsoft.com/office/drawing/2014/main" id="{4A39B5D0-4793-4028-BAEE-7D1D48DB0389}"/>
                    </a:ext>
                  </a:extLst>
                </p:cNvPr>
                <p:cNvCxnSpPr/>
                <p:nvPr/>
              </p:nvCxnSpPr>
              <p:spPr>
                <a:xfrm flipH="1">
                  <a:off x="7949929" y="4260442"/>
                  <a:ext cx="327964" cy="1346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56">
                  <a:extLst>
                    <a:ext uri="{FF2B5EF4-FFF2-40B4-BE49-F238E27FC236}">
                      <a16:creationId xmlns:a16="http://schemas.microsoft.com/office/drawing/2014/main" id="{542C8639-FD41-4BBF-A912-E74E172A6B4B}"/>
                    </a:ext>
                  </a:extLst>
                </p:cNvPr>
                <p:cNvCxnSpPr/>
                <p:nvPr/>
              </p:nvCxnSpPr>
              <p:spPr>
                <a:xfrm flipH="1">
                  <a:off x="7434557" y="5023668"/>
                  <a:ext cx="28111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57">
                  <a:extLst>
                    <a:ext uri="{FF2B5EF4-FFF2-40B4-BE49-F238E27FC236}">
                      <a16:creationId xmlns:a16="http://schemas.microsoft.com/office/drawing/2014/main" id="{2F03FC3D-9166-4B6A-832A-26C158AD24F8}"/>
                    </a:ext>
                  </a:extLst>
                </p:cNvPr>
                <p:cNvCxnSpPr/>
                <p:nvPr/>
              </p:nvCxnSpPr>
              <p:spPr>
                <a:xfrm flipH="1" flipV="1">
                  <a:off x="6591221" y="5158355"/>
                  <a:ext cx="281112" cy="4489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58">
                  <a:extLst>
                    <a:ext uri="{FF2B5EF4-FFF2-40B4-BE49-F238E27FC236}">
                      <a16:creationId xmlns:a16="http://schemas.microsoft.com/office/drawing/2014/main" id="{1BDF3CF0-5655-4CF5-8A82-C3E9918890A3}"/>
                    </a:ext>
                  </a:extLst>
                </p:cNvPr>
                <p:cNvCxnSpPr/>
                <p:nvPr/>
              </p:nvCxnSpPr>
              <p:spPr>
                <a:xfrm flipH="1" flipV="1">
                  <a:off x="8043633" y="4754294"/>
                  <a:ext cx="327964" cy="897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59">
                  <a:extLst>
                    <a:ext uri="{FF2B5EF4-FFF2-40B4-BE49-F238E27FC236}">
                      <a16:creationId xmlns:a16="http://schemas.microsoft.com/office/drawing/2014/main" id="{20B44BD2-77A5-4C2E-BF42-7AB29609E1CB}"/>
                    </a:ext>
                  </a:extLst>
                </p:cNvPr>
                <p:cNvCxnSpPr/>
                <p:nvPr/>
              </p:nvCxnSpPr>
              <p:spPr>
                <a:xfrm flipH="1">
                  <a:off x="7481409" y="4978772"/>
                  <a:ext cx="1874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円/楕円 60">
                  <a:extLst>
                    <a:ext uri="{FF2B5EF4-FFF2-40B4-BE49-F238E27FC236}">
                      <a16:creationId xmlns:a16="http://schemas.microsoft.com/office/drawing/2014/main" id="{FBE8F34F-AE3C-4D32-B7C6-86AA1E14711A}"/>
                    </a:ext>
                  </a:extLst>
                </p:cNvPr>
                <p:cNvSpPr/>
                <p:nvPr/>
              </p:nvSpPr>
              <p:spPr>
                <a:xfrm flipH="1">
                  <a:off x="5099785" y="4552206"/>
                  <a:ext cx="93704" cy="89791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" name="グループ化 61">
                  <a:extLst>
                    <a:ext uri="{FF2B5EF4-FFF2-40B4-BE49-F238E27FC236}">
                      <a16:creationId xmlns:a16="http://schemas.microsoft.com/office/drawing/2014/main" id="{FB4538B0-6B37-473D-B6F7-6A4DA50E652F}"/>
                    </a:ext>
                  </a:extLst>
                </p:cNvPr>
                <p:cNvGrpSpPr/>
                <p:nvPr/>
              </p:nvGrpSpPr>
              <p:grpSpPr>
                <a:xfrm rot="20338527">
                  <a:off x="5748659" y="4674194"/>
                  <a:ext cx="581908" cy="340067"/>
                  <a:chOff x="5630354" y="4871245"/>
                  <a:chExt cx="581908" cy="340067"/>
                </a:xfrm>
              </p:grpSpPr>
              <p:sp>
                <p:nvSpPr>
                  <p:cNvPr id="41" name="フリーフォーム 62">
                    <a:extLst>
                      <a:ext uri="{FF2B5EF4-FFF2-40B4-BE49-F238E27FC236}">
                        <a16:creationId xmlns:a16="http://schemas.microsoft.com/office/drawing/2014/main" id="{4C5E59B0-8748-4B4C-9ABC-745A24E8BE02}"/>
                      </a:ext>
                    </a:extLst>
                  </p:cNvPr>
                  <p:cNvSpPr/>
                  <p:nvPr/>
                </p:nvSpPr>
                <p:spPr>
                  <a:xfrm flipH="1">
                    <a:off x="5630354" y="4871245"/>
                    <a:ext cx="581908" cy="340067"/>
                  </a:xfrm>
                  <a:custGeom>
                    <a:avLst/>
                    <a:gdLst>
                      <a:gd name="connsiteX0" fmla="*/ 766011 w 894348"/>
                      <a:gd name="connsiteY0" fmla="*/ 30079 h 545432"/>
                      <a:gd name="connsiteX1" fmla="*/ 104274 w 894348"/>
                      <a:gd name="connsiteY1" fmla="*/ 210553 h 545432"/>
                      <a:gd name="connsiteX2" fmla="*/ 140369 w 894348"/>
                      <a:gd name="connsiteY2" fmla="*/ 499311 h 545432"/>
                      <a:gd name="connsiteX3" fmla="*/ 417095 w 894348"/>
                      <a:gd name="connsiteY3" fmla="*/ 487279 h 545432"/>
                      <a:gd name="connsiteX4" fmla="*/ 753980 w 894348"/>
                      <a:gd name="connsiteY4" fmla="*/ 222585 h 545432"/>
                      <a:gd name="connsiteX5" fmla="*/ 886327 w 894348"/>
                      <a:gd name="connsiteY5" fmla="*/ 30079 h 545432"/>
                      <a:gd name="connsiteX6" fmla="*/ 705853 w 894348"/>
                      <a:gd name="connsiteY6" fmla="*/ 42111 h 54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348" h="545432">
                        <a:moveTo>
                          <a:pt x="766011" y="30079"/>
                        </a:moveTo>
                        <a:cubicBezTo>
                          <a:pt x="487279" y="81213"/>
                          <a:pt x="208548" y="132348"/>
                          <a:pt x="104274" y="210553"/>
                        </a:cubicBezTo>
                        <a:cubicBezTo>
                          <a:pt x="0" y="288758"/>
                          <a:pt x="88232" y="453190"/>
                          <a:pt x="140369" y="499311"/>
                        </a:cubicBezTo>
                        <a:cubicBezTo>
                          <a:pt x="192506" y="545432"/>
                          <a:pt x="314827" y="533400"/>
                          <a:pt x="417095" y="487279"/>
                        </a:cubicBezTo>
                        <a:cubicBezTo>
                          <a:pt x="519363" y="441158"/>
                          <a:pt x="675775" y="298785"/>
                          <a:pt x="753980" y="222585"/>
                        </a:cubicBezTo>
                        <a:cubicBezTo>
                          <a:pt x="832185" y="146385"/>
                          <a:pt x="894348" y="60158"/>
                          <a:pt x="886327" y="30079"/>
                        </a:cubicBezTo>
                        <a:cubicBezTo>
                          <a:pt x="878306" y="0"/>
                          <a:pt x="792079" y="21055"/>
                          <a:pt x="705853" y="42111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2">
                          <a:lumMod val="25000"/>
                        </a:schemeClr>
                      </a:gs>
                      <a:gs pos="100000">
                        <a:schemeClr val="bg1"/>
                      </a:gs>
                    </a:gsLst>
                    <a:lin ang="10800000" scaled="1"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2" name="直線コネクタ 63">
                    <a:extLst>
                      <a:ext uri="{FF2B5EF4-FFF2-40B4-BE49-F238E27FC236}">
                        <a16:creationId xmlns:a16="http://schemas.microsoft.com/office/drawing/2014/main" id="{0851CA46-8E9E-4F5A-AD19-4E97E522C38D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755714" y="4941378"/>
                    <a:ext cx="327964" cy="1346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64">
                    <a:extLst>
                      <a:ext uri="{FF2B5EF4-FFF2-40B4-BE49-F238E27FC236}">
                        <a16:creationId xmlns:a16="http://schemas.microsoft.com/office/drawing/2014/main" id="{D1E05A08-7295-4C21-B0F5-51BB70A85CDC}"/>
                      </a:ext>
                    </a:extLst>
                  </p:cNvPr>
                  <p:cNvCxnSpPr/>
                  <p:nvPr/>
                </p:nvCxnSpPr>
                <p:spPr>
                  <a:xfrm rot="10800000" flipH="1" flipV="1">
                    <a:off x="5794737" y="5023668"/>
                    <a:ext cx="234260" cy="1346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A32776F-F836-484C-99FD-38D885D4A54D}"/>
                  </a:ext>
                </a:extLst>
              </p:cNvPr>
              <p:cNvSpPr/>
              <p:nvPr/>
            </p:nvSpPr>
            <p:spPr>
              <a:xfrm>
                <a:off x="10166117" y="2774836"/>
                <a:ext cx="1585497" cy="198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9F49ED-4423-41B6-81D0-047C2FEF0BA4}"/>
                </a:ext>
              </a:extLst>
            </p:cNvPr>
            <p:cNvGrpSpPr/>
            <p:nvPr/>
          </p:nvGrpSpPr>
          <p:grpSpPr>
            <a:xfrm>
              <a:off x="9073293" y="3071180"/>
              <a:ext cx="1144280" cy="1250144"/>
              <a:chOff x="1038225" y="2276475"/>
              <a:chExt cx="3565828" cy="3895725"/>
            </a:xfrm>
            <a:solidFill>
              <a:schemeClr val="tx1"/>
            </a:solidFill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B265A9B8-9BD6-46E6-9A57-2C39A9EC605E}"/>
                  </a:ext>
                </a:extLst>
              </p:cNvPr>
              <p:cNvSpPr/>
              <p:nvPr/>
            </p:nvSpPr>
            <p:spPr>
              <a:xfrm>
                <a:off x="2681286" y="2869907"/>
                <a:ext cx="814387" cy="814387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4C397D7A-3108-481C-9718-D65DB52BA5AB}"/>
                  </a:ext>
                </a:extLst>
              </p:cNvPr>
              <p:cNvSpPr/>
              <p:nvPr/>
            </p:nvSpPr>
            <p:spPr>
              <a:xfrm>
                <a:off x="2657474" y="3752851"/>
                <a:ext cx="866775" cy="1228724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15F4C7-613F-4E30-8B77-58C581A09207}"/>
                  </a:ext>
                </a:extLst>
              </p:cNvPr>
              <p:cNvSpPr/>
              <p:nvPr/>
            </p:nvSpPr>
            <p:spPr>
              <a:xfrm rot="14680154">
                <a:off x="3908728" y="3039074"/>
                <a:ext cx="304800" cy="10858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7B1487-ABD7-460B-BDEE-D3028958586D}"/>
                  </a:ext>
                </a:extLst>
              </p:cNvPr>
              <p:cNvSpPr/>
              <p:nvPr/>
            </p:nvSpPr>
            <p:spPr>
              <a:xfrm>
                <a:off x="3219449" y="5086350"/>
                <a:ext cx="304800" cy="10858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CCF6B1-66AA-41A2-955A-392C72A5D899}"/>
                  </a:ext>
                </a:extLst>
              </p:cNvPr>
              <p:cNvSpPr/>
              <p:nvPr/>
            </p:nvSpPr>
            <p:spPr>
              <a:xfrm>
                <a:off x="2657474" y="5086350"/>
                <a:ext cx="304800" cy="10858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FCD58396-D588-45BE-BFBE-972FFC1ADAC5}"/>
                  </a:ext>
                </a:extLst>
              </p:cNvPr>
              <p:cNvSpPr/>
              <p:nvPr/>
            </p:nvSpPr>
            <p:spPr>
              <a:xfrm>
                <a:off x="1038225" y="2276475"/>
                <a:ext cx="1390650" cy="952500"/>
              </a:xfrm>
              <a:prstGeom prst="wedgeEllipseCallout">
                <a:avLst>
                  <a:gd name="adj1" fmla="val 47660"/>
                  <a:gd name="adj2" fmla="val 6250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CD69D7C-93D5-4CD8-B9AD-DFFDD37E2A03}"/>
                </a:ext>
              </a:extLst>
            </p:cNvPr>
            <p:cNvGrpSpPr/>
            <p:nvPr/>
          </p:nvGrpSpPr>
          <p:grpSpPr>
            <a:xfrm>
              <a:off x="8881277" y="3598395"/>
              <a:ext cx="278150" cy="1059711"/>
              <a:chOff x="8881277" y="3598395"/>
              <a:chExt cx="278150" cy="1059711"/>
            </a:xfrm>
          </p:grpSpPr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74DDD170-1B86-4831-BBBC-4018A80DF2C6}"/>
                  </a:ext>
                </a:extLst>
              </p:cNvPr>
              <p:cNvSpPr/>
              <p:nvPr/>
            </p:nvSpPr>
            <p:spPr>
              <a:xfrm>
                <a:off x="8888918" y="3598395"/>
                <a:ext cx="261338" cy="261338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Top Corners Rounded 47">
                <a:extLst>
                  <a:ext uri="{FF2B5EF4-FFF2-40B4-BE49-F238E27FC236}">
                    <a16:creationId xmlns:a16="http://schemas.microsoft.com/office/drawing/2014/main" id="{C916CE51-FE79-4AB6-930F-988D37B06CC2}"/>
                  </a:ext>
                </a:extLst>
              </p:cNvPr>
              <p:cNvSpPr/>
              <p:nvPr/>
            </p:nvSpPr>
            <p:spPr>
              <a:xfrm>
                <a:off x="8881277" y="3881733"/>
                <a:ext cx="278150" cy="394299"/>
              </a:xfrm>
              <a:prstGeom prst="round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6F5B65-4647-46AE-9A19-BD091308FB4F}"/>
                  </a:ext>
                </a:extLst>
              </p:cNvPr>
              <p:cNvSpPr/>
              <p:nvPr/>
            </p:nvSpPr>
            <p:spPr>
              <a:xfrm>
                <a:off x="9061615" y="4309655"/>
                <a:ext cx="97811" cy="3484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79D98B7-9B9C-410D-AA1C-86744E0309BE}"/>
                  </a:ext>
                </a:extLst>
              </p:cNvPr>
              <p:cNvSpPr/>
              <p:nvPr/>
            </p:nvSpPr>
            <p:spPr>
              <a:xfrm>
                <a:off x="8881277" y="4309655"/>
                <a:ext cx="97811" cy="3484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2D4096B-F0F3-42F5-A2ED-B04D0EC225CF}"/>
                </a:ext>
              </a:extLst>
            </p:cNvPr>
            <p:cNvGrpSpPr/>
            <p:nvPr/>
          </p:nvGrpSpPr>
          <p:grpSpPr>
            <a:xfrm>
              <a:off x="8525459" y="3602563"/>
              <a:ext cx="278150" cy="1059711"/>
              <a:chOff x="8525459" y="3620147"/>
              <a:chExt cx="278150" cy="1059711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D6820C86-3957-4CA3-80CA-72DBC7C0377B}"/>
                  </a:ext>
                </a:extLst>
              </p:cNvPr>
              <p:cNvSpPr/>
              <p:nvPr/>
            </p:nvSpPr>
            <p:spPr>
              <a:xfrm>
                <a:off x="8533100" y="3620147"/>
                <a:ext cx="261338" cy="261338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Top Corners Rounded 54">
                <a:extLst>
                  <a:ext uri="{FF2B5EF4-FFF2-40B4-BE49-F238E27FC236}">
                    <a16:creationId xmlns:a16="http://schemas.microsoft.com/office/drawing/2014/main" id="{45277BCC-3B0D-4CA0-BFE3-DDF83B74855F}"/>
                  </a:ext>
                </a:extLst>
              </p:cNvPr>
              <p:cNvSpPr/>
              <p:nvPr/>
            </p:nvSpPr>
            <p:spPr>
              <a:xfrm>
                <a:off x="8525459" y="3903485"/>
                <a:ext cx="278150" cy="394299"/>
              </a:xfrm>
              <a:prstGeom prst="round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CD9E40B-8B36-4D89-91D7-61841E72B44D}"/>
                  </a:ext>
                </a:extLst>
              </p:cNvPr>
              <p:cNvSpPr/>
              <p:nvPr/>
            </p:nvSpPr>
            <p:spPr>
              <a:xfrm>
                <a:off x="8705797" y="4331407"/>
                <a:ext cx="97811" cy="3484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ECA242-453D-4802-A7EC-519060F94DA7}"/>
                  </a:ext>
                </a:extLst>
              </p:cNvPr>
              <p:cNvSpPr/>
              <p:nvPr/>
            </p:nvSpPr>
            <p:spPr>
              <a:xfrm>
                <a:off x="8525459" y="4331407"/>
                <a:ext cx="97811" cy="3484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EF9876-8073-4FD8-B237-F05760688384}"/>
                </a:ext>
              </a:extLst>
            </p:cNvPr>
            <p:cNvSpPr txBox="1"/>
            <p:nvPr/>
          </p:nvSpPr>
          <p:spPr>
            <a:xfrm>
              <a:off x="8219853" y="3270211"/>
              <a:ext cx="341085" cy="27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9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2695 -0.1594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9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1913</TotalTime>
  <Words>1252</Words>
  <Application>Microsoft Office PowerPoint</Application>
  <PresentationFormat>ワイド画面</PresentationFormat>
  <Paragraphs>220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Franklin Gothic Book</vt:lpstr>
      <vt:lpstr>Crop</vt:lpstr>
      <vt:lpstr>ポスターの作り方 発表のやり方</vt:lpstr>
      <vt:lpstr>本日のテーマ</vt:lpstr>
      <vt:lpstr>本日の内容</vt:lpstr>
      <vt:lpstr>ポスターとは？</vt:lpstr>
      <vt:lpstr>ポスターとは？</vt:lpstr>
      <vt:lpstr>学会などで一般的なポスターの形 </vt:lpstr>
      <vt:lpstr>ポスターの一例：2014年 SETAC North Americaで発表</vt:lpstr>
      <vt:lpstr>ポスターを使って何をしたいのか？</vt:lpstr>
      <vt:lpstr>ポスター発表で重要なこと</vt:lpstr>
      <vt:lpstr>ポスターで研究発表するときに重要なこと</vt:lpstr>
      <vt:lpstr>ポスターで研究発表するときに重要なこと</vt:lpstr>
      <vt:lpstr>良いポスターとは？</vt:lpstr>
      <vt:lpstr>ポスターの構成</vt:lpstr>
      <vt:lpstr>ポスターの文章</vt:lpstr>
      <vt:lpstr>ポスターの文章</vt:lpstr>
      <vt:lpstr>ポスターで使う字やフォント</vt:lpstr>
      <vt:lpstr>ポスター作成時のその他の決まり事(例)</vt:lpstr>
      <vt:lpstr>そんな手順でポスターを作りましょう</vt:lpstr>
      <vt:lpstr>ポスターを使って発表する前に準備するべきこと</vt:lpstr>
      <vt:lpstr>ポスターを使って発表する前に準備するべきこと</vt:lpstr>
      <vt:lpstr>ポスターを使って発表するときに注意するべきこと</vt:lpstr>
      <vt:lpstr>本日のテーマ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ポスターの作り方 発表のやり方</dc:title>
  <dc:creator>本田 匡人</dc:creator>
  <cp:lastModifiedBy>本田 匡人</cp:lastModifiedBy>
  <cp:revision>89</cp:revision>
  <cp:lastPrinted>2021-05-25T02:54:45Z</cp:lastPrinted>
  <dcterms:created xsi:type="dcterms:W3CDTF">2018-05-11T16:37:03Z</dcterms:created>
  <dcterms:modified xsi:type="dcterms:W3CDTF">2022-05-13T11:10:40Z</dcterms:modified>
</cp:coreProperties>
</file>