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eiryo" panose="020B0604030504040204" pitchFamily="50" charset="-128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Raleway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b67ac9c11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b67ac9c11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70d68a49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70d68a49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70d68a49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e70d68a49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70d68a49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e70d68a49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5508d8e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5508d8e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3e179ab4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43e179ab4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70d68a49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e70d68a49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03742" y="1311231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7950" y="1432625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3" name="Google Shape;8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90" name="Google Shape;90;p12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91" name="Google Shape;91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93734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10350" y="1360275"/>
            <a:ext cx="6671100" cy="2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249575" y="879225"/>
            <a:ext cx="8561400" cy="3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31" name="Google Shape;31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5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36" name="Google Shape;36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0" y="-2370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276125" y="905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483654" y="772600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47" name="Google Shape;4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50600" y="794175"/>
            <a:ext cx="4901400" cy="43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54" name="Google Shape;54;p7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55" name="Google Shape;55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729442" y="3129430"/>
            <a:ext cx="745763" cy="45826"/>
            <a:chOff x="4580561" y="2589004"/>
            <a:chExt cx="1064464" cy="25200"/>
          </a:xfrm>
        </p:grpSpPr>
        <p:sp>
          <p:nvSpPr>
            <p:cNvPr id="59" name="Google Shape;5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574300" y="1019425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63" name="Google Shape;63;p8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64" name="Google Shape;64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4747675" y="832775"/>
            <a:ext cx="4089900" cy="4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grpSp>
        <p:nvGrpSpPr>
          <p:cNvPr id="78" name="Google Shape;78;p10"/>
          <p:cNvGrpSpPr/>
          <p:nvPr/>
        </p:nvGrpSpPr>
        <p:grpSpPr>
          <a:xfrm>
            <a:off x="110617" y="631406"/>
            <a:ext cx="745763" cy="45826"/>
            <a:chOff x="4580561" y="2589004"/>
            <a:chExt cx="1064464" cy="25200"/>
          </a:xfrm>
        </p:grpSpPr>
        <p:sp>
          <p:nvSpPr>
            <p:cNvPr id="79" name="Google Shape;79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3150" y="-20000"/>
            <a:ext cx="91938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8450" y="8350"/>
            <a:ext cx="85926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eiryo"/>
              <a:buNone/>
              <a:defRPr sz="23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7392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iryo"/>
              <a:buChar char="●"/>
              <a:defRPr sz="22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○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■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●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○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■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●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○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iryo"/>
              <a:buChar char="■"/>
              <a:defRPr sz="2000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ctrTitle"/>
          </p:nvPr>
        </p:nvSpPr>
        <p:spPr>
          <a:xfrm>
            <a:off x="727950" y="1322450"/>
            <a:ext cx="7688100" cy="19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300"/>
              <a:t>探究</a:t>
            </a:r>
            <a:r>
              <a:rPr lang="ja" sz="2300">
                <a:solidFill>
                  <a:schemeClr val="lt1"/>
                </a:solidFill>
              </a:rPr>
              <a:t>０３</a:t>
            </a:r>
            <a:r>
              <a:rPr lang="ja" sz="2300"/>
              <a:t>　ディベート</a:t>
            </a:r>
            <a:br>
              <a:rPr lang="ja" sz="2300"/>
            </a:br>
            <a:r>
              <a:rPr lang="ja" sz="7788"/>
              <a:t>リンクマップ</a:t>
            </a:r>
            <a:endParaRPr sz="3100"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300"/>
              <a:t>議論のつながりをまとめよう</a:t>
            </a:r>
            <a:endParaRPr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リンクマップを書こう</a:t>
            </a: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299025" y="865700"/>
            <a:ext cx="2595000" cy="21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016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ja" sz="1950">
                <a:solidFill>
                  <a:srgbClr val="333333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  <a:t>右図のように、</a:t>
            </a:r>
            <a:endParaRPr sz="1950">
              <a:solidFill>
                <a:srgbClr val="333333"/>
              </a:solidFill>
              <a:highlight>
                <a:srgbClr val="FFFFFF"/>
              </a:highlight>
              <a:latin typeface="Meiryo"/>
              <a:ea typeface="Meiryo"/>
              <a:cs typeface="Meiryo"/>
              <a:sym typeface="Meiryo"/>
            </a:endParaRPr>
          </a:p>
          <a:p>
            <a:pPr marL="0" marR="1016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ja" sz="1950" b="1">
                <a:solidFill>
                  <a:srgbClr val="333333"/>
                </a:solidFill>
                <a:highlight>
                  <a:srgbClr val="FFFFFF"/>
                </a:highlight>
              </a:rPr>
              <a:t>現状分析</a:t>
            </a:r>
            <a:br>
              <a:rPr lang="ja" sz="1950">
                <a:solidFill>
                  <a:srgbClr val="333333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</a:br>
            <a:r>
              <a:rPr lang="ja" sz="1950" b="1">
                <a:solidFill>
                  <a:srgbClr val="333333"/>
                </a:solidFill>
                <a:highlight>
                  <a:srgbClr val="FFFFFF"/>
                </a:highlight>
              </a:rPr>
              <a:t>メリット</a:t>
            </a:r>
            <a:br>
              <a:rPr lang="ja" sz="1950">
                <a:solidFill>
                  <a:srgbClr val="333333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</a:br>
            <a:r>
              <a:rPr lang="ja" sz="1950" b="1">
                <a:solidFill>
                  <a:srgbClr val="333333"/>
                </a:solidFill>
                <a:highlight>
                  <a:srgbClr val="FFFFFF"/>
                </a:highlight>
              </a:rPr>
              <a:t>デメリット</a:t>
            </a:r>
            <a:endParaRPr sz="195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marR="1016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ja" sz="1950">
                <a:solidFill>
                  <a:srgbClr val="333333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  <a:t>について記述する。</a:t>
            </a:r>
            <a:endParaRPr sz="1950">
              <a:solidFill>
                <a:srgbClr val="333333"/>
              </a:solidFill>
              <a:highlight>
                <a:srgbClr val="FFFFFF"/>
              </a:highlight>
              <a:latin typeface="Meiryo"/>
              <a:ea typeface="Meiryo"/>
              <a:cs typeface="Meiryo"/>
              <a:sym typeface="Meiryo"/>
            </a:endParaRPr>
          </a:p>
          <a:p>
            <a:pPr marL="0" marR="1016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950">
              <a:solidFill>
                <a:srgbClr val="333333"/>
              </a:solidFill>
              <a:highlight>
                <a:srgbClr val="FFFFFF"/>
              </a:highlight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3725" y="1180097"/>
            <a:ext cx="5514300" cy="3727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2164350" y="3818450"/>
            <a:ext cx="2595000" cy="1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016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ja" sz="1950" b="1">
                <a:solidFill>
                  <a:srgbClr val="333333"/>
                </a:solidFill>
                <a:highlight>
                  <a:srgbClr val="FFFFFF"/>
                </a:highlight>
              </a:rPr>
              <a:t>メリット</a:t>
            </a:r>
            <a:br>
              <a:rPr lang="ja" sz="1950">
                <a:solidFill>
                  <a:srgbClr val="333333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</a:br>
            <a:r>
              <a:rPr lang="ja" sz="1950">
                <a:solidFill>
                  <a:srgbClr val="333333"/>
                </a:solidFill>
                <a:highlight>
                  <a:srgbClr val="FFFFFF"/>
                </a:highlight>
              </a:rPr>
              <a:t>プランを導入して生まれる「良いこと」</a:t>
            </a:r>
            <a:endParaRPr sz="1950">
              <a:solidFill>
                <a:srgbClr val="333333"/>
              </a:solidFill>
              <a:highlight>
                <a:srgbClr val="FFFFFF"/>
              </a:highlight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6275975" y="3818450"/>
            <a:ext cx="2595000" cy="1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016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ja" sz="1950" b="1">
                <a:solidFill>
                  <a:srgbClr val="333333"/>
                </a:solidFill>
                <a:highlight>
                  <a:srgbClr val="FFFFFF"/>
                </a:highlight>
              </a:rPr>
              <a:t>デメリット</a:t>
            </a:r>
            <a:br>
              <a:rPr lang="ja" sz="1950">
                <a:solidFill>
                  <a:srgbClr val="333333"/>
                </a:solidFill>
                <a:highlight>
                  <a:srgbClr val="FFFFFF"/>
                </a:highlight>
                <a:latin typeface="Meiryo"/>
                <a:ea typeface="Meiryo"/>
                <a:cs typeface="Meiryo"/>
                <a:sym typeface="Meiryo"/>
              </a:rPr>
            </a:br>
            <a:r>
              <a:rPr lang="ja" sz="1950">
                <a:solidFill>
                  <a:srgbClr val="333333"/>
                </a:solidFill>
                <a:highlight>
                  <a:srgbClr val="FFFFFF"/>
                </a:highlight>
              </a:rPr>
              <a:t>プランを導入して生まれる「悪いこと」</a:t>
            </a:r>
            <a:endParaRPr sz="1950">
              <a:solidFill>
                <a:srgbClr val="333333"/>
              </a:solidFill>
              <a:highlight>
                <a:srgbClr val="FFFFFF"/>
              </a:highlight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t="27467" r="39013"/>
          <a:stretch/>
        </p:blipFill>
        <p:spPr>
          <a:xfrm>
            <a:off x="2745582" y="0"/>
            <a:ext cx="63984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/>
        </p:nvSpPr>
        <p:spPr>
          <a:xfrm>
            <a:off x="6113725" y="146200"/>
            <a:ext cx="2897400" cy="10101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プラン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救急車の有料化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6" name="Google Shape;116;p16"/>
          <p:cNvCxnSpPr>
            <a:endCxn id="115" idx="1"/>
          </p:cNvCxnSpPr>
          <p:nvPr/>
        </p:nvCxnSpPr>
        <p:spPr>
          <a:xfrm>
            <a:off x="824125" y="624550"/>
            <a:ext cx="5289600" cy="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6"/>
          <p:cNvCxnSpPr>
            <a:stCxn id="115" idx="2"/>
          </p:cNvCxnSpPr>
          <p:nvPr/>
        </p:nvCxnSpPr>
        <p:spPr>
          <a:xfrm>
            <a:off x="7562425" y="1156300"/>
            <a:ext cx="0" cy="384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18" name="Google Shape;118;p16"/>
          <p:cNvSpPr txBox="1"/>
          <p:nvPr/>
        </p:nvSpPr>
        <p:spPr>
          <a:xfrm>
            <a:off x="717700" y="3628350"/>
            <a:ext cx="2897400" cy="1010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本当に必要な人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のみが利用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9" name="Google Shape;119;p16"/>
          <p:cNvCxnSpPr/>
          <p:nvPr/>
        </p:nvCxnSpPr>
        <p:spPr>
          <a:xfrm flipH="1">
            <a:off x="3574975" y="1182875"/>
            <a:ext cx="2738100" cy="243210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20" name="Google Shape;120;p16"/>
          <p:cNvGrpSpPr/>
          <p:nvPr/>
        </p:nvGrpSpPr>
        <p:grpSpPr>
          <a:xfrm>
            <a:off x="193028" y="2073203"/>
            <a:ext cx="631107" cy="1541783"/>
            <a:chOff x="6472600" y="2698050"/>
            <a:chExt cx="930425" cy="2272675"/>
          </a:xfrm>
        </p:grpSpPr>
        <p:sp>
          <p:nvSpPr>
            <p:cNvPr id="121" name="Google Shape;121;p16"/>
            <p:cNvSpPr/>
            <p:nvPr/>
          </p:nvSpPr>
          <p:spPr>
            <a:xfrm>
              <a:off x="6472600" y="269805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472600" y="348220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472725" y="3960625"/>
              <a:ext cx="930300" cy="10101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6"/>
          <p:cNvSpPr/>
          <p:nvPr/>
        </p:nvSpPr>
        <p:spPr>
          <a:xfrm>
            <a:off x="824125" y="850400"/>
            <a:ext cx="4266600" cy="1222800"/>
          </a:xfrm>
          <a:prstGeom prst="wedgeRectCallout">
            <a:avLst>
              <a:gd name="adj1" fmla="val -50314"/>
              <a:gd name="adj2" fmla="val 7827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どうして救急車が有料化すると、</a:t>
            </a:r>
            <a:endParaRPr sz="2000">
              <a:solidFill>
                <a:schemeClr val="lt1"/>
              </a:solidFill>
            </a:endParaRPr>
          </a:p>
          <a:p>
            <a:pPr marL="0" lvl="0" indent="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必要な人のみ利用するの？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940100" y="2372275"/>
            <a:ext cx="33759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論理の飛躍がある！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b="1">
                <a:latin typeface="Lato"/>
                <a:ea typeface="Lato"/>
                <a:cs typeface="Lato"/>
                <a:sym typeface="Lato"/>
              </a:rPr>
              <a:t>ここが弱い！</a:t>
            </a:r>
            <a:endParaRPr sz="3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論理の飛躍をなくす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6113725" y="146200"/>
            <a:ext cx="2897400" cy="10101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プラン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救急車の有料化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2" name="Google Shape;132;p17"/>
          <p:cNvCxnSpPr>
            <a:endCxn id="131" idx="1"/>
          </p:cNvCxnSpPr>
          <p:nvPr/>
        </p:nvCxnSpPr>
        <p:spPr>
          <a:xfrm>
            <a:off x="824125" y="624550"/>
            <a:ext cx="5289600" cy="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7"/>
          <p:cNvCxnSpPr>
            <a:stCxn id="131" idx="2"/>
          </p:cNvCxnSpPr>
          <p:nvPr/>
        </p:nvCxnSpPr>
        <p:spPr>
          <a:xfrm>
            <a:off x="7562425" y="1156300"/>
            <a:ext cx="0" cy="384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34" name="Google Shape;134;p17"/>
          <p:cNvSpPr txBox="1"/>
          <p:nvPr/>
        </p:nvSpPr>
        <p:spPr>
          <a:xfrm>
            <a:off x="717700" y="3628350"/>
            <a:ext cx="2897400" cy="1010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本当に必要な人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のみが利用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5" name="Google Shape;135;p17"/>
          <p:cNvCxnSpPr/>
          <p:nvPr/>
        </p:nvCxnSpPr>
        <p:spPr>
          <a:xfrm flipH="1">
            <a:off x="3574975" y="1182875"/>
            <a:ext cx="2738100" cy="2432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6" name="Google Shape;136;p17"/>
          <p:cNvGrpSpPr/>
          <p:nvPr/>
        </p:nvGrpSpPr>
        <p:grpSpPr>
          <a:xfrm>
            <a:off x="193028" y="2073203"/>
            <a:ext cx="631107" cy="1541783"/>
            <a:chOff x="6472600" y="2698050"/>
            <a:chExt cx="930425" cy="2272675"/>
          </a:xfrm>
        </p:grpSpPr>
        <p:sp>
          <p:nvSpPr>
            <p:cNvPr id="137" name="Google Shape;137;p17"/>
            <p:cNvSpPr/>
            <p:nvPr/>
          </p:nvSpPr>
          <p:spPr>
            <a:xfrm>
              <a:off x="6472600" y="269805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6472600" y="348220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6472725" y="3960625"/>
              <a:ext cx="930300" cy="10101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7"/>
          <p:cNvSpPr txBox="1"/>
          <p:nvPr/>
        </p:nvSpPr>
        <p:spPr>
          <a:xfrm>
            <a:off x="940100" y="2372275"/>
            <a:ext cx="33759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論理の飛躍がある！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b="1">
                <a:latin typeface="Lato"/>
                <a:ea typeface="Lato"/>
                <a:cs typeface="Lato"/>
                <a:sym typeface="Lato"/>
              </a:rPr>
              <a:t>ここが弱い！</a:t>
            </a:r>
            <a:endParaRPr sz="3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6113725" y="2319175"/>
            <a:ext cx="2897400" cy="10101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利用者は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お金を払う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2" name="Google Shape;142;p17"/>
          <p:cNvCxnSpPr>
            <a:endCxn id="141" idx="0"/>
          </p:cNvCxnSpPr>
          <p:nvPr/>
        </p:nvCxnSpPr>
        <p:spPr>
          <a:xfrm>
            <a:off x="7562425" y="1182775"/>
            <a:ext cx="0" cy="11364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" name="Google Shape;143;p17"/>
          <p:cNvSpPr txBox="1"/>
          <p:nvPr/>
        </p:nvSpPr>
        <p:spPr>
          <a:xfrm>
            <a:off x="5269788" y="3880775"/>
            <a:ext cx="2897400" cy="1010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無駄な利用がへる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4" name="Google Shape;144;p17"/>
          <p:cNvCxnSpPr>
            <a:stCxn id="141" idx="2"/>
            <a:endCxn id="143" idx="0"/>
          </p:cNvCxnSpPr>
          <p:nvPr/>
        </p:nvCxnSpPr>
        <p:spPr>
          <a:xfrm flipH="1">
            <a:off x="6718525" y="3329275"/>
            <a:ext cx="843900" cy="5514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p17"/>
          <p:cNvCxnSpPr>
            <a:stCxn id="143" idx="1"/>
            <a:endCxn id="134" idx="3"/>
          </p:cNvCxnSpPr>
          <p:nvPr/>
        </p:nvCxnSpPr>
        <p:spPr>
          <a:xfrm rot="10800000">
            <a:off x="3614988" y="4133525"/>
            <a:ext cx="1654800" cy="252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6" name="Google Shape;146;p17"/>
          <p:cNvSpPr/>
          <p:nvPr/>
        </p:nvSpPr>
        <p:spPr>
          <a:xfrm>
            <a:off x="824125" y="850400"/>
            <a:ext cx="4266600" cy="1222800"/>
          </a:xfrm>
          <a:prstGeom prst="wedgeRectCallout">
            <a:avLst>
              <a:gd name="adj1" fmla="val -50314"/>
              <a:gd name="adj2" fmla="val 7827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どうして救急車が有料化すると、</a:t>
            </a:r>
            <a:endParaRPr sz="2000">
              <a:solidFill>
                <a:schemeClr val="lt1"/>
              </a:solidFill>
            </a:endParaRPr>
          </a:p>
          <a:p>
            <a:pPr marL="0" lvl="0" indent="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必要な人のみ利用するの？</a:t>
            </a:r>
            <a:endParaRPr sz="2000">
              <a:solidFill>
                <a:schemeClr val="lt1"/>
              </a:solidFill>
            </a:endParaRPr>
          </a:p>
        </p:txBody>
      </p:sp>
      <p:cxnSp>
        <p:nvCxnSpPr>
          <p:cNvPr id="147" name="Google Shape;147;p17"/>
          <p:cNvCxnSpPr/>
          <p:nvPr/>
        </p:nvCxnSpPr>
        <p:spPr>
          <a:xfrm flipH="1">
            <a:off x="3574975" y="1182875"/>
            <a:ext cx="2738100" cy="243210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1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論理の飛躍をなくす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論理の飛躍をなくす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6113725" y="146200"/>
            <a:ext cx="2897400" cy="10101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プラン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救急車の有料化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5" name="Google Shape;155;p18"/>
          <p:cNvCxnSpPr>
            <a:endCxn id="154" idx="1"/>
          </p:cNvCxnSpPr>
          <p:nvPr/>
        </p:nvCxnSpPr>
        <p:spPr>
          <a:xfrm>
            <a:off x="824125" y="624550"/>
            <a:ext cx="5289600" cy="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18"/>
          <p:cNvCxnSpPr>
            <a:stCxn id="154" idx="2"/>
          </p:cNvCxnSpPr>
          <p:nvPr/>
        </p:nvCxnSpPr>
        <p:spPr>
          <a:xfrm>
            <a:off x="7562425" y="1156300"/>
            <a:ext cx="0" cy="384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57" name="Google Shape;157;p18"/>
          <p:cNvSpPr txBox="1"/>
          <p:nvPr/>
        </p:nvSpPr>
        <p:spPr>
          <a:xfrm>
            <a:off x="717700" y="3628350"/>
            <a:ext cx="2897400" cy="1010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本当に必要な人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のみが利用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6113725" y="2319175"/>
            <a:ext cx="2897400" cy="10101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利用者は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お金を払う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9" name="Google Shape;159;p18"/>
          <p:cNvCxnSpPr>
            <a:endCxn id="158" idx="0"/>
          </p:cNvCxnSpPr>
          <p:nvPr/>
        </p:nvCxnSpPr>
        <p:spPr>
          <a:xfrm>
            <a:off x="7562425" y="1182775"/>
            <a:ext cx="0" cy="11364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" name="Google Shape;160;p18"/>
          <p:cNvSpPr txBox="1"/>
          <p:nvPr/>
        </p:nvSpPr>
        <p:spPr>
          <a:xfrm>
            <a:off x="5269788" y="3880775"/>
            <a:ext cx="2897400" cy="1010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無駄な利用がへる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1" name="Google Shape;161;p18"/>
          <p:cNvCxnSpPr>
            <a:stCxn id="158" idx="2"/>
            <a:endCxn id="160" idx="0"/>
          </p:cNvCxnSpPr>
          <p:nvPr/>
        </p:nvCxnSpPr>
        <p:spPr>
          <a:xfrm flipH="1">
            <a:off x="6718525" y="3329275"/>
            <a:ext cx="843900" cy="5514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p18"/>
          <p:cNvCxnSpPr>
            <a:stCxn id="160" idx="1"/>
            <a:endCxn id="157" idx="3"/>
          </p:cNvCxnSpPr>
          <p:nvPr/>
        </p:nvCxnSpPr>
        <p:spPr>
          <a:xfrm rot="10800000">
            <a:off x="3614988" y="4133525"/>
            <a:ext cx="1654800" cy="252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3" name="Google Shape;163;p18"/>
          <p:cNvGrpSpPr/>
          <p:nvPr/>
        </p:nvGrpSpPr>
        <p:grpSpPr>
          <a:xfrm>
            <a:off x="1066636" y="687747"/>
            <a:ext cx="1203691" cy="2940614"/>
            <a:chOff x="6472600" y="2698050"/>
            <a:chExt cx="930425" cy="2272675"/>
          </a:xfrm>
        </p:grpSpPr>
        <p:sp>
          <p:nvSpPr>
            <p:cNvPr id="164" name="Google Shape;164;p18"/>
            <p:cNvSpPr/>
            <p:nvPr/>
          </p:nvSpPr>
          <p:spPr>
            <a:xfrm>
              <a:off x="6472600" y="269805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6472600" y="348220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6472725" y="3960625"/>
              <a:ext cx="930300" cy="10101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2826447" y="1531444"/>
            <a:ext cx="3023700" cy="1421700"/>
          </a:xfrm>
          <a:prstGeom prst="wedgeRectCallout">
            <a:avLst>
              <a:gd name="adj1" fmla="val -65311"/>
              <a:gd name="adj2" fmla="val -4461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論理的に飛躍はない！</a:t>
            </a:r>
            <a:endParaRPr sz="2000">
              <a:solidFill>
                <a:schemeClr val="lt1"/>
              </a:solidFill>
            </a:endParaRPr>
          </a:p>
          <a:p>
            <a:pPr marL="0" lvl="0" indent="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これで</a:t>
            </a:r>
            <a:r>
              <a:rPr lang="ja" sz="2800" b="1">
                <a:solidFill>
                  <a:schemeClr val="lt1"/>
                </a:solidFill>
              </a:rPr>
              <a:t>勝てる！</a:t>
            </a:r>
            <a:endParaRPr sz="2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/>
        </p:nvSpPr>
        <p:spPr>
          <a:xfrm>
            <a:off x="6928490" y="51625"/>
            <a:ext cx="2215500" cy="7725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>
                <a:latin typeface="Lato"/>
                <a:ea typeface="Lato"/>
                <a:cs typeface="Lato"/>
                <a:sym typeface="Lato"/>
              </a:rPr>
              <a:t>プラン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>
                <a:latin typeface="Lato"/>
                <a:ea typeface="Lato"/>
                <a:cs typeface="Lato"/>
                <a:sym typeface="Lato"/>
              </a:rPr>
              <a:t>救急車の有料化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977425" y="2084418"/>
            <a:ext cx="2215500" cy="772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Lato"/>
                <a:ea typeface="Lato"/>
                <a:cs typeface="Lato"/>
                <a:sym typeface="Lato"/>
              </a:rPr>
              <a:t>本当に必要な人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Lato"/>
                <a:ea typeface="Lato"/>
                <a:cs typeface="Lato"/>
                <a:sym typeface="Lato"/>
              </a:rPr>
              <a:t>のみが利用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4712990" y="717176"/>
            <a:ext cx="2215500" cy="7725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>
                <a:latin typeface="Lato"/>
                <a:ea typeface="Lato"/>
                <a:cs typeface="Lato"/>
                <a:sym typeface="Lato"/>
              </a:rPr>
              <a:t>利用者は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>
                <a:latin typeface="Lato"/>
                <a:ea typeface="Lato"/>
                <a:cs typeface="Lato"/>
                <a:sym typeface="Lato"/>
              </a:rPr>
              <a:t>お金を払う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5" name="Google Shape;175;p19"/>
          <p:cNvCxnSpPr/>
          <p:nvPr/>
        </p:nvCxnSpPr>
        <p:spPr>
          <a:xfrm flipH="1">
            <a:off x="6063290" y="493450"/>
            <a:ext cx="865200" cy="2496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Google Shape;176;p19"/>
          <p:cNvSpPr txBox="1"/>
          <p:nvPr/>
        </p:nvSpPr>
        <p:spPr>
          <a:xfrm>
            <a:off x="2278719" y="1221303"/>
            <a:ext cx="2215500" cy="772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>
                <a:latin typeface="Lato"/>
                <a:ea typeface="Lato"/>
                <a:cs typeface="Lato"/>
                <a:sym typeface="Lato"/>
              </a:rPr>
              <a:t>無駄な利用がへる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7" name="Google Shape;177;p19"/>
          <p:cNvCxnSpPr/>
          <p:nvPr/>
        </p:nvCxnSpPr>
        <p:spPr>
          <a:xfrm flipH="1">
            <a:off x="4158400" y="869950"/>
            <a:ext cx="658800" cy="3810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" name="Google Shape;178;p19"/>
          <p:cNvCxnSpPr/>
          <p:nvPr/>
        </p:nvCxnSpPr>
        <p:spPr>
          <a:xfrm flipH="1">
            <a:off x="3063025" y="1838325"/>
            <a:ext cx="658800" cy="550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p19"/>
          <p:cNvCxnSpPr/>
          <p:nvPr/>
        </p:nvCxnSpPr>
        <p:spPr>
          <a:xfrm flipH="1">
            <a:off x="2134275" y="2666125"/>
            <a:ext cx="690600" cy="6984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0" name="Google Shape;180;p19"/>
          <p:cNvSpPr txBox="1"/>
          <p:nvPr/>
        </p:nvSpPr>
        <p:spPr>
          <a:xfrm>
            <a:off x="467625" y="3303568"/>
            <a:ext cx="2215500" cy="772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Lato"/>
                <a:ea typeface="Lato"/>
                <a:cs typeface="Lato"/>
                <a:sym typeface="Lato"/>
              </a:rPr>
              <a:t>出払うことがなくなる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63225" y="4469424"/>
            <a:ext cx="2215500" cy="627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Lato"/>
                <a:ea typeface="Lato"/>
                <a:cs typeface="Lato"/>
                <a:sym typeface="Lato"/>
              </a:rPr>
              <a:t>救急活動の迅速化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2" name="Google Shape;182;p19"/>
          <p:cNvCxnSpPr/>
          <p:nvPr/>
        </p:nvCxnSpPr>
        <p:spPr>
          <a:xfrm flipH="1">
            <a:off x="1325475" y="3888500"/>
            <a:ext cx="499800" cy="6270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83" name="Google Shape;183;p19"/>
          <p:cNvGrpSpPr/>
          <p:nvPr/>
        </p:nvGrpSpPr>
        <p:grpSpPr>
          <a:xfrm>
            <a:off x="7329172" y="2537958"/>
            <a:ext cx="788163" cy="1925638"/>
            <a:chOff x="6472600" y="2698050"/>
            <a:chExt cx="930425" cy="2272675"/>
          </a:xfrm>
        </p:grpSpPr>
        <p:sp>
          <p:nvSpPr>
            <p:cNvPr id="184" name="Google Shape;184;p19"/>
            <p:cNvSpPr/>
            <p:nvPr/>
          </p:nvSpPr>
          <p:spPr>
            <a:xfrm>
              <a:off x="6472600" y="269805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472600" y="3482200"/>
              <a:ext cx="930300" cy="9303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6472725" y="3960625"/>
              <a:ext cx="930300" cy="10101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9"/>
          <p:cNvSpPr/>
          <p:nvPr/>
        </p:nvSpPr>
        <p:spPr>
          <a:xfrm>
            <a:off x="3756538" y="2946900"/>
            <a:ext cx="3023700" cy="1421700"/>
          </a:xfrm>
          <a:prstGeom prst="wedgeRectCallout">
            <a:avLst>
              <a:gd name="adj1" fmla="val 66455"/>
              <a:gd name="adj2" fmla="val -4478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chemeClr val="lt1"/>
                </a:solidFill>
              </a:rPr>
              <a:t>より発展的な内容を</a:t>
            </a:r>
            <a:br>
              <a:rPr lang="ja" sz="2000">
                <a:solidFill>
                  <a:schemeClr val="lt1"/>
                </a:solidFill>
              </a:rPr>
            </a:br>
            <a:r>
              <a:rPr lang="ja" sz="2000">
                <a:solidFill>
                  <a:schemeClr val="lt1"/>
                </a:solidFill>
              </a:rPr>
              <a:t>盛り込んで</a:t>
            </a:r>
            <a:endParaRPr sz="2000">
              <a:solidFill>
                <a:schemeClr val="lt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 b="1">
                <a:solidFill>
                  <a:schemeClr val="lt1"/>
                </a:solidFill>
              </a:rPr>
              <a:t>広がりを出す！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88" name="Google Shape;188;p1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メリット（デメリット）を発展させる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20"/>
          <p:cNvCxnSpPr/>
          <p:nvPr/>
        </p:nvCxnSpPr>
        <p:spPr>
          <a:xfrm>
            <a:off x="185425" y="2692400"/>
            <a:ext cx="9043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20"/>
          <p:cNvCxnSpPr/>
          <p:nvPr/>
        </p:nvCxnSpPr>
        <p:spPr>
          <a:xfrm>
            <a:off x="4572000" y="2967475"/>
            <a:ext cx="0" cy="2300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95" name="Google Shape;195;p20"/>
          <p:cNvSpPr txBox="1"/>
          <p:nvPr/>
        </p:nvSpPr>
        <p:spPr>
          <a:xfrm>
            <a:off x="967675" y="866400"/>
            <a:ext cx="7478700" cy="13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latin typeface="Lato"/>
                <a:ea typeface="Lato"/>
                <a:cs typeface="Lato"/>
                <a:sym typeface="Lato"/>
              </a:rPr>
              <a:t>現状分析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Lato"/>
                <a:ea typeface="Lato"/>
                <a:cs typeface="Lato"/>
                <a:sym typeface="Lato"/>
              </a:rPr>
              <a:t>プランを導入するメリット・デメリットの根拠は現状から導く！　</a:t>
            </a:r>
            <a:br>
              <a:rPr lang="ja" sz="1800">
                <a:latin typeface="Lato"/>
                <a:ea typeface="Lato"/>
                <a:cs typeface="Lato"/>
                <a:sym typeface="Lato"/>
              </a:rPr>
            </a:br>
            <a:r>
              <a:rPr lang="ja" sz="1800">
                <a:latin typeface="Lato"/>
                <a:ea typeface="Lato"/>
                <a:cs typeface="Lato"/>
                <a:sym typeface="Lato"/>
              </a:rPr>
              <a:t>（問題点を空想で語らない）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324510" y="3120828"/>
            <a:ext cx="4098000" cy="1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latin typeface="Lato"/>
                <a:ea typeface="Lato"/>
                <a:cs typeface="Lato"/>
                <a:sym typeface="Lato"/>
              </a:rPr>
              <a:t>メリット</a:t>
            </a:r>
            <a:endParaRPr sz="2400" b="1" dirty="0">
              <a:latin typeface="Lato"/>
              <a:ea typeface="Lato"/>
              <a:cs typeface="Lato"/>
              <a:sym typeface="Lato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latin typeface="Lato"/>
                <a:ea typeface="Lato"/>
                <a:cs typeface="Lato"/>
                <a:sym typeface="Lato"/>
              </a:rPr>
              <a:t>肯定側の主張に使える</a:t>
            </a:r>
            <a:br>
              <a:rPr lang="ja" sz="2400" dirty="0">
                <a:latin typeface="Lato"/>
                <a:ea typeface="Lato"/>
                <a:cs typeface="Lato"/>
                <a:sym typeface="Lato"/>
              </a:rPr>
            </a:b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dirty="0">
                <a:latin typeface="Lato"/>
                <a:ea typeface="Lato"/>
                <a:cs typeface="Lato"/>
                <a:sym typeface="Lato"/>
              </a:rPr>
              <a:t>否定側はメリットを否定できる</a:t>
            </a:r>
            <a:br>
              <a:rPr lang="ja" sz="1800" dirty="0">
                <a:latin typeface="Lato"/>
                <a:ea typeface="Lato"/>
                <a:cs typeface="Lato"/>
                <a:sym typeface="Lato"/>
              </a:rPr>
            </a:br>
            <a:r>
              <a:rPr lang="ja" sz="1800" dirty="0">
                <a:latin typeface="Lato"/>
                <a:ea typeface="Lato"/>
                <a:cs typeface="Lato"/>
                <a:sym typeface="Lato"/>
              </a:rPr>
              <a:t>論理的な弱点を考える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4870981" y="3123925"/>
            <a:ext cx="4098000" cy="1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latin typeface="Lato"/>
                <a:ea typeface="Lato"/>
                <a:cs typeface="Lato"/>
                <a:sym typeface="Lato"/>
              </a:rPr>
              <a:t>デメリット</a:t>
            </a:r>
            <a:endParaRPr sz="2400" b="1" dirty="0">
              <a:latin typeface="Lato"/>
              <a:ea typeface="Lato"/>
              <a:cs typeface="Lato"/>
              <a:sym typeface="Lato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latin typeface="Lato"/>
                <a:ea typeface="Lato"/>
                <a:cs typeface="Lato"/>
                <a:sym typeface="Lato"/>
              </a:rPr>
              <a:t>否定側の主張に使える</a:t>
            </a:r>
            <a:br>
              <a:rPr lang="ja" sz="2400" dirty="0">
                <a:latin typeface="Lato"/>
                <a:ea typeface="Lato"/>
                <a:cs typeface="Lato"/>
                <a:sym typeface="Lato"/>
              </a:rPr>
            </a:b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dirty="0">
                <a:latin typeface="Lato"/>
                <a:ea typeface="Lato"/>
                <a:cs typeface="Lato"/>
                <a:sym typeface="Lato"/>
              </a:rPr>
              <a:t>肯定側はデメリットを否定できる</a:t>
            </a:r>
            <a:br>
              <a:rPr lang="ja" sz="1800" dirty="0">
                <a:latin typeface="Lato"/>
                <a:ea typeface="Lato"/>
                <a:cs typeface="Lato"/>
                <a:sym typeface="Lato"/>
              </a:rPr>
            </a:br>
            <a:r>
              <a:rPr lang="ja" sz="1800" dirty="0">
                <a:latin typeface="Lato"/>
                <a:ea typeface="Lato"/>
                <a:cs typeface="Lato"/>
                <a:sym typeface="Lato"/>
              </a:rPr>
              <a:t>論理的な弱点を考える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3123300" y="2066700"/>
            <a:ext cx="2897400" cy="10101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プラン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Lato"/>
                <a:ea typeface="Lato"/>
                <a:cs typeface="Lato"/>
                <a:sym typeface="Lato"/>
              </a:rPr>
              <a:t>救急車の有料化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シートに書くこと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211DD1"/>
      </a:dk1>
      <a:lt1>
        <a:srgbClr val="FFFFFF"/>
      </a:lt1>
      <a:dk2>
        <a:srgbClr val="FFFFFF"/>
      </a:dk2>
      <a:lt2>
        <a:srgbClr val="1155CC"/>
      </a:lt2>
      <a:accent1>
        <a:srgbClr val="030303"/>
      </a:accent1>
      <a:accent2>
        <a:srgbClr val="6AA4C8"/>
      </a:accent2>
      <a:accent3>
        <a:srgbClr val="6AA84F"/>
      </a:accent3>
      <a:accent4>
        <a:srgbClr val="A2FFE8"/>
      </a:accent4>
      <a:accent5>
        <a:srgbClr val="0000FF"/>
      </a:accent5>
      <a:accent6>
        <a:srgbClr val="FFB8A2"/>
      </a:accent6>
      <a:hlink>
        <a:srgbClr val="073763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画面に合わせる (16:9)</PresentationFormat>
  <Paragraphs>62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Meiryo</vt:lpstr>
      <vt:lpstr>Arial</vt:lpstr>
      <vt:lpstr>Raleway</vt:lpstr>
      <vt:lpstr>Lato</vt:lpstr>
      <vt:lpstr>Streamline</vt:lpstr>
      <vt:lpstr>探究０３　ディベート リンクマップ</vt:lpstr>
      <vt:lpstr>リンクマップを書こう</vt:lpstr>
      <vt:lpstr>PowerPoint プレゼンテーション</vt:lpstr>
      <vt:lpstr>論理の飛躍をなくす</vt:lpstr>
      <vt:lpstr>論理の飛躍をなくす</vt:lpstr>
      <vt:lpstr>論理の飛躍をなくす</vt:lpstr>
      <vt:lpstr>メリット（デメリット）を発展させる</vt:lpstr>
      <vt:lpstr>シートに書くこと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探究０３　ディベート リンクマップ</dc:title>
  <cp:lastModifiedBy>Kentarou Nata</cp:lastModifiedBy>
  <cp:revision>2</cp:revision>
  <dcterms:modified xsi:type="dcterms:W3CDTF">2023-12-29T12:21:18Z</dcterms:modified>
</cp:coreProperties>
</file>